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Roboto"/>
      <p:regular r:id="rId36"/>
      <p:bold r:id="rId37"/>
      <p:italic r:id="rId38"/>
      <p:boldItalic r:id="rId39"/>
    </p:embeddedFont>
    <p:embeddedFont>
      <p:font typeface="Karla"/>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15:clr>
            <a:srgbClr val="A4A3A4"/>
          </p15:clr>
        </p15:guide>
        <p15:guide id="2" orient="horz" pos="1620">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1D48D30-02B2-4859-8FDF-F2B09DB77EE7}">
  <a:tblStyle styleId="{21D48D30-02B2-4859-8FDF-F2B09DB77EE7}"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8D4D6EE-70DA-46BA-955A-FACB67554D30}"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Karla-regular.fntdata"/><Relationship Id="rId20" Type="http://schemas.openxmlformats.org/officeDocument/2006/relationships/slide" Target="slides/slide13.xml"/><Relationship Id="rId42" Type="http://schemas.openxmlformats.org/officeDocument/2006/relationships/font" Target="fonts/Karla-italic.fntdata"/><Relationship Id="rId41" Type="http://schemas.openxmlformats.org/officeDocument/2006/relationships/font" Target="fonts/Karla-bold.fntdata"/><Relationship Id="rId22" Type="http://schemas.openxmlformats.org/officeDocument/2006/relationships/slide" Target="slides/slide15.xml"/><Relationship Id="rId21" Type="http://schemas.openxmlformats.org/officeDocument/2006/relationships/slide" Target="slides/slide14.xml"/><Relationship Id="rId43" Type="http://schemas.openxmlformats.org/officeDocument/2006/relationships/font" Target="fonts/Karla-boldItalic.fntdata"/><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Roboto-bold.fntdata"/><Relationship Id="rId14" Type="http://schemas.openxmlformats.org/officeDocument/2006/relationships/slide" Target="slides/slide7.xml"/><Relationship Id="rId36" Type="http://schemas.openxmlformats.org/officeDocument/2006/relationships/font" Target="fonts/Roboto-regular.fntdata"/><Relationship Id="rId17" Type="http://schemas.openxmlformats.org/officeDocument/2006/relationships/slide" Target="slides/slide10.xml"/><Relationship Id="rId39" Type="http://schemas.openxmlformats.org/officeDocument/2006/relationships/font" Target="fonts/Roboto-boldItalic.fntdata"/><Relationship Id="rId16" Type="http://schemas.openxmlformats.org/officeDocument/2006/relationships/slide" Target="slides/slide9.xml"/><Relationship Id="rId38" Type="http://schemas.openxmlformats.org/officeDocument/2006/relationships/font" Target="fonts/Robot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09050fe9e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g109050fe9e7_2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9" name="Google Shape;17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6dba4859c1_0_1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6dba4859c1_0_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6dba4859c1_0_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6dba4859c1_0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2" name="Google Shape;21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6dba4859c1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6dba4859c1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aafd5a2880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gaafd5a288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6dba4859c1_0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6dba4859c1_0_2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23961cd0d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23961cd0d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44e41861fe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144e41861fe_0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6dba4859c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6dba4859c1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9b754eec3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9b754eec3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3a88abbd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3a88abbd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44e41861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44e41861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44e41861fe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144e41861fe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913b21833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913b218330_0_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6dba4859c1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6dba4859c1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43aaff73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43aaff73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44e4185f0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44e4185f0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6dba4859c1_0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dba4859c1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14"/>
          <p:cNvSpPr/>
          <p:nvPr/>
        </p:nvSpPr>
        <p:spPr>
          <a:xfrm flipH="1" rot="10800000">
            <a:off x="0" y="1686000"/>
            <a:ext cx="9144000" cy="3457500"/>
          </a:xfrm>
          <a:prstGeom prst="rect">
            <a:avLst/>
          </a:pr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1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14"/>
          <p:cNvSpPr txBox="1"/>
          <p:nvPr>
            <p:ph type="title"/>
          </p:nvPr>
        </p:nvSpPr>
        <p:spPr>
          <a:xfrm>
            <a:off x="471900" y="738725"/>
            <a:ext cx="8222100" cy="767700"/>
          </a:xfrm>
          <a:prstGeom prst="rect">
            <a:avLst/>
          </a:prstGeom>
          <a:noFill/>
          <a:ln>
            <a:noFill/>
          </a:ln>
        </p:spPr>
        <p:txBody>
          <a:bodyPr anchorCtr="0" anchor="b" bIns="91400" lIns="91400" spcFirstLastPara="1" rIns="91400" wrap="square" tIns="91400">
            <a:noAutofit/>
          </a:bodyPr>
          <a:lstStyle>
            <a:lvl1pPr lvl="0"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58" name="Google Shape;58;p14"/>
          <p:cNvSpPr txBox="1"/>
          <p:nvPr>
            <p:ph idx="1" type="body"/>
          </p:nvPr>
        </p:nvSpPr>
        <p:spPr>
          <a:xfrm>
            <a:off x="471900" y="1919075"/>
            <a:ext cx="8222100" cy="2710200"/>
          </a:xfrm>
          <a:prstGeom prst="rect">
            <a:avLst/>
          </a:prstGeom>
          <a:noFill/>
          <a:ln>
            <a:noFill/>
          </a:ln>
        </p:spPr>
        <p:txBody>
          <a:bodyPr anchorCtr="0" anchor="t" bIns="91400" lIns="91400" spcFirstLastPara="1" rIns="91400" wrap="square" tIns="91400">
            <a:noAutofit/>
          </a:bodyPr>
          <a:lstStyle>
            <a:lvl1pPr indent="-342900" lvl="0" marL="457200" marR="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l">
              <a:lnSpc>
                <a:spcPct val="115000"/>
              </a:lnSpc>
              <a:spcBef>
                <a:spcPts val="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59" name="Google Shape;59;p14"/>
          <p:cNvSpPr txBox="1"/>
          <p:nvPr>
            <p:ph idx="12" type="sldNum"/>
          </p:nvPr>
        </p:nvSpPr>
        <p:spPr>
          <a:xfrm>
            <a:off x="8523541" y="4695623"/>
            <a:ext cx="548700" cy="3936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5"/>
          <p:cNvSpPr txBox="1"/>
          <p:nvPr/>
        </p:nvSpPr>
        <p:spPr>
          <a:xfrm flipH="1" rot="10800000">
            <a:off x="0" y="0"/>
            <a:ext cx="9144000" cy="4695900"/>
          </a:xfrm>
          <a:prstGeom prst="rect">
            <a:avLst/>
          </a:pr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p15"/>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 name="Google Shape;63;p15"/>
          <p:cNvSpPr txBox="1"/>
          <p:nvPr>
            <p:ph idx="1" type="body"/>
          </p:nvPr>
        </p:nvSpPr>
        <p:spPr>
          <a:xfrm>
            <a:off x="57150" y="4696825"/>
            <a:ext cx="8382000" cy="446700"/>
          </a:xfrm>
          <a:prstGeom prst="rect">
            <a:avLst/>
          </a:prstGeom>
          <a:noFill/>
          <a:ln>
            <a:noFill/>
          </a:ln>
        </p:spPr>
        <p:txBody>
          <a:bodyPr anchorCtr="0" anchor="ctr" bIns="91400" lIns="91400" spcFirstLastPara="1" rIns="91400" wrap="square" tIns="91400">
            <a:noAutofit/>
          </a:bodyPr>
          <a:lstStyle>
            <a:lvl1pPr indent="-228600" lvl="0" marL="457200" marR="0" algn="l">
              <a:lnSpc>
                <a:spcPct val="100000"/>
              </a:lnSpc>
              <a:spcBef>
                <a:spcPts val="0"/>
              </a:spcBef>
              <a:spcAft>
                <a:spcPts val="0"/>
              </a:spcAft>
              <a:buClr>
                <a:schemeClr val="lt1"/>
              </a:buClr>
              <a:buSzPts val="1200"/>
              <a:buFont typeface="Roboto"/>
              <a:buNone/>
              <a:defRPr b="0" i="0" sz="1200" u="none" cap="none" strike="noStrike">
                <a:solidFill>
                  <a:schemeClr val="lt1"/>
                </a:solidFill>
                <a:latin typeface="Roboto"/>
                <a:ea typeface="Roboto"/>
                <a:cs typeface="Roboto"/>
                <a:sym typeface="Roboto"/>
              </a:defRPr>
            </a:lvl1pPr>
          </a:lstStyle>
          <a:p/>
        </p:txBody>
      </p:sp>
      <p:sp>
        <p:nvSpPr>
          <p:cNvPr id="64" name="Google Shape;64;p15"/>
          <p:cNvSpPr txBox="1"/>
          <p:nvPr>
            <p:ph idx="12" type="sldNum"/>
          </p:nvPr>
        </p:nvSpPr>
        <p:spPr>
          <a:xfrm>
            <a:off x="8523541" y="4695623"/>
            <a:ext cx="548700" cy="3936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6"/>
          <p:cNvSpPr txBox="1"/>
          <p:nvPr>
            <p:ph type="title"/>
          </p:nvPr>
        </p:nvSpPr>
        <p:spPr>
          <a:xfrm>
            <a:off x="460950" y="2065350"/>
            <a:ext cx="8222100" cy="1012800"/>
          </a:xfrm>
          <a:prstGeom prst="rect">
            <a:avLst/>
          </a:prstGeom>
          <a:noFill/>
          <a:ln>
            <a:noFill/>
          </a:ln>
        </p:spPr>
        <p:txBody>
          <a:bodyPr anchorCtr="0" anchor="ctr" bIns="91400" lIns="91400" spcFirstLastPara="1" rIns="91400" wrap="square" tIns="91400">
            <a:noAutofit/>
          </a:bodyPr>
          <a:lstStyle>
            <a:lvl1pPr lvl="0"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200"/>
              <a:buFont typeface="Roboto"/>
              <a:buNone/>
              <a:defRPr b="0" i="0" sz="4200" u="none" cap="none" strike="noStrike">
                <a:solidFill>
                  <a:schemeClr val="lt1"/>
                </a:solidFill>
                <a:latin typeface="Roboto"/>
                <a:ea typeface="Roboto"/>
                <a:cs typeface="Roboto"/>
                <a:sym typeface="Roboto"/>
              </a:defRPr>
            </a:lvl9pPr>
          </a:lstStyle>
          <a:p/>
        </p:txBody>
      </p:sp>
      <p:sp>
        <p:nvSpPr>
          <p:cNvPr id="67" name="Google Shape;67;p16"/>
          <p:cNvSpPr txBox="1"/>
          <p:nvPr>
            <p:ph idx="12" type="sldNum"/>
          </p:nvPr>
        </p:nvSpPr>
        <p:spPr>
          <a:xfrm>
            <a:off x="8523541" y="4695623"/>
            <a:ext cx="548700" cy="3936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Empty">
    <p:spTree>
      <p:nvGrpSpPr>
        <p:cNvPr id="68" name="Shape 6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9" name="Shape 69"/>
        <p:cNvGrpSpPr/>
        <p:nvPr/>
      </p:nvGrpSpPr>
      <p:grpSpPr>
        <a:xfrm>
          <a:off x="0" y="0"/>
          <a:ext cx="0" cy="0"/>
          <a:chOff x="0" y="0"/>
          <a:chExt cx="0" cy="0"/>
        </a:xfrm>
      </p:grpSpPr>
      <p:sp>
        <p:nvSpPr>
          <p:cNvPr id="70" name="Google Shape;70;p18"/>
          <p:cNvSpPr/>
          <p:nvPr/>
        </p:nvSpPr>
        <p:spPr>
          <a:xfrm flipH="1">
            <a:off x="0" y="0"/>
            <a:ext cx="4572000" cy="5143500"/>
          </a:xfrm>
          <a:prstGeom prst="rect">
            <a:avLst/>
          </a:prstGeom>
          <a:solidFill>
            <a:schemeClr val="accent4"/>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8"/>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8"/>
          <p:cNvSpPr txBox="1"/>
          <p:nvPr>
            <p:ph type="title"/>
          </p:nvPr>
        </p:nvSpPr>
        <p:spPr>
          <a:xfrm>
            <a:off x="265500" y="1233175"/>
            <a:ext cx="4045200" cy="1482300"/>
          </a:xfrm>
          <a:prstGeom prst="rect">
            <a:avLst/>
          </a:prstGeom>
          <a:noFill/>
          <a:ln>
            <a:noFill/>
          </a:ln>
        </p:spPr>
        <p:txBody>
          <a:bodyPr anchorCtr="0" anchor="b" bIns="91400" lIns="91400" spcFirstLastPara="1" rIns="91400" wrap="square" tIns="91400">
            <a:noAutofit/>
          </a:bodyPr>
          <a:lstStyle>
            <a:lvl1pPr lvl="0"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4200"/>
              <a:buFont typeface="Roboto"/>
              <a:buNone/>
              <a:defRPr b="0" i="0" sz="4200" u="none" cap="none" strike="noStrike">
                <a:solidFill>
                  <a:schemeClr val="dk2"/>
                </a:solidFill>
                <a:latin typeface="Roboto"/>
                <a:ea typeface="Roboto"/>
                <a:cs typeface="Roboto"/>
                <a:sym typeface="Roboto"/>
              </a:defRPr>
            </a:lvl9pPr>
          </a:lstStyle>
          <a:p/>
        </p:txBody>
      </p:sp>
      <p:sp>
        <p:nvSpPr>
          <p:cNvPr id="73" name="Google Shape;73;p18"/>
          <p:cNvSpPr txBox="1"/>
          <p:nvPr>
            <p:ph idx="1" type="subTitle"/>
          </p:nvPr>
        </p:nvSpPr>
        <p:spPr>
          <a:xfrm>
            <a:off x="265500" y="2779467"/>
            <a:ext cx="4045200" cy="1235100"/>
          </a:xfrm>
          <a:prstGeom prst="rect">
            <a:avLst/>
          </a:prstGeom>
          <a:noFill/>
          <a:ln>
            <a:noFill/>
          </a:ln>
        </p:spPr>
        <p:txBody>
          <a:bodyPr anchorCtr="0" anchor="t" bIns="91400" lIns="91400" spcFirstLastPara="1" rIns="91400" wrap="square" tIns="91400">
            <a:noAutofit/>
          </a:bodyPr>
          <a:lstStyle>
            <a:lvl1pPr lvl="0"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1pPr>
            <a:lvl2pPr lvl="1"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2pPr>
            <a:lvl3pPr lvl="2"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3pPr>
            <a:lvl4pPr lvl="3"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4pPr>
            <a:lvl5pPr lvl="4"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5pPr>
            <a:lvl6pPr lvl="5"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6pPr>
            <a:lvl7pPr lvl="6"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7pPr>
            <a:lvl8pPr lvl="7"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8pPr>
            <a:lvl9pPr lvl="8" marR="0" algn="ctr">
              <a:lnSpc>
                <a:spcPct val="100000"/>
              </a:lnSpc>
              <a:spcBef>
                <a:spcPts val="0"/>
              </a:spcBef>
              <a:spcAft>
                <a:spcPts val="0"/>
              </a:spcAft>
              <a:buClr>
                <a:schemeClr val="lt2"/>
              </a:buClr>
              <a:buSzPts val="2100"/>
              <a:buFont typeface="Roboto"/>
              <a:buNone/>
              <a:defRPr b="0" i="0" sz="2100" u="none" cap="none" strike="noStrike">
                <a:solidFill>
                  <a:schemeClr val="lt2"/>
                </a:solidFill>
                <a:latin typeface="Roboto"/>
                <a:ea typeface="Roboto"/>
                <a:cs typeface="Roboto"/>
                <a:sym typeface="Roboto"/>
              </a:defRPr>
            </a:lvl9pPr>
          </a:lstStyle>
          <a:p/>
        </p:txBody>
      </p:sp>
      <p:sp>
        <p:nvSpPr>
          <p:cNvPr id="74" name="Google Shape;74;p18"/>
          <p:cNvSpPr txBox="1"/>
          <p:nvPr>
            <p:ph idx="2" type="body"/>
          </p:nvPr>
        </p:nvSpPr>
        <p:spPr>
          <a:xfrm>
            <a:off x="4939500" y="724200"/>
            <a:ext cx="3837000" cy="3695100"/>
          </a:xfrm>
          <a:prstGeom prst="rect">
            <a:avLst/>
          </a:prstGeom>
          <a:noFill/>
          <a:ln>
            <a:noFill/>
          </a:ln>
        </p:spPr>
        <p:txBody>
          <a:bodyPr anchorCtr="0" anchor="ctr" bIns="91400" lIns="91400" spcFirstLastPara="1" rIns="91400" wrap="square" tIns="91400">
            <a:noAutofit/>
          </a:bodyPr>
          <a:lstStyle>
            <a:lvl1pPr indent="-342900" lvl="0" marL="457200" marR="0" algn="l">
              <a:lnSpc>
                <a:spcPct val="115000"/>
              </a:lnSpc>
              <a:spcBef>
                <a:spcPts val="0"/>
              </a:spcBef>
              <a:spcAft>
                <a:spcPts val="0"/>
              </a:spcAft>
              <a:buClr>
                <a:schemeClr val="lt1"/>
              </a:buClr>
              <a:buSzPts val="1800"/>
              <a:buFont typeface="Roboto"/>
              <a:buChar char="●"/>
              <a:defRPr b="0" i="0" sz="1800" u="none" cap="none" strike="noStrike">
                <a:solidFill>
                  <a:schemeClr val="lt1"/>
                </a:solidFill>
                <a:latin typeface="Roboto"/>
                <a:ea typeface="Roboto"/>
                <a:cs typeface="Roboto"/>
                <a:sym typeface="Roboto"/>
              </a:defRPr>
            </a:lvl1pPr>
            <a:lvl2pPr indent="-317500" lvl="1" marL="914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2pPr>
            <a:lvl3pPr indent="-317500" lvl="2" marL="1371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3pPr>
            <a:lvl4pPr indent="-317500" lvl="3" marL="18288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4pPr>
            <a:lvl5pPr indent="-317500" lvl="4" marL="22860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5pPr>
            <a:lvl6pPr indent="-317500" lvl="5" marL="27432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6pPr>
            <a:lvl7pPr indent="-317500" lvl="6" marL="32004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7pPr>
            <a:lvl8pPr indent="-317500" lvl="7" marL="3657600" marR="0" algn="l">
              <a:lnSpc>
                <a:spcPct val="115000"/>
              </a:lnSpc>
              <a:spcBef>
                <a:spcPts val="1600"/>
              </a:spcBef>
              <a:spcAft>
                <a:spcPts val="0"/>
              </a:spcAft>
              <a:buClr>
                <a:schemeClr val="lt1"/>
              </a:buClr>
              <a:buSzPts val="1400"/>
              <a:buFont typeface="Roboto"/>
              <a:buChar char="○"/>
              <a:defRPr b="0" i="0" sz="1400" u="none" cap="none" strike="noStrike">
                <a:solidFill>
                  <a:schemeClr val="lt1"/>
                </a:solidFill>
                <a:latin typeface="Roboto"/>
                <a:ea typeface="Roboto"/>
                <a:cs typeface="Roboto"/>
                <a:sym typeface="Roboto"/>
              </a:defRPr>
            </a:lvl8pPr>
            <a:lvl9pPr indent="-317500" lvl="8" marL="4114800" marR="0" algn="l">
              <a:lnSpc>
                <a:spcPct val="115000"/>
              </a:lnSpc>
              <a:spcBef>
                <a:spcPts val="1600"/>
              </a:spcBef>
              <a:spcAft>
                <a:spcPts val="1600"/>
              </a:spcAft>
              <a:buClr>
                <a:schemeClr val="lt1"/>
              </a:buClr>
              <a:buSzPts val="1400"/>
              <a:buFont typeface="Roboto"/>
              <a:buChar char="■"/>
              <a:defRPr b="0" i="0" sz="1400" u="none" cap="none" strike="noStrike">
                <a:solidFill>
                  <a:schemeClr val="lt1"/>
                </a:solidFill>
                <a:latin typeface="Roboto"/>
                <a:ea typeface="Roboto"/>
                <a:cs typeface="Roboto"/>
                <a:sym typeface="Roboto"/>
              </a:defRPr>
            </a:lvl9pPr>
          </a:lstStyle>
          <a:p/>
        </p:txBody>
      </p:sp>
      <p:sp>
        <p:nvSpPr>
          <p:cNvPr id="75" name="Google Shape;75;p18"/>
          <p:cNvSpPr txBox="1"/>
          <p:nvPr>
            <p:ph idx="12" type="sldNum"/>
          </p:nvPr>
        </p:nvSpPr>
        <p:spPr>
          <a:xfrm>
            <a:off x="8523541" y="4695623"/>
            <a:ext cx="548700" cy="3936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6" name="Shape 76"/>
        <p:cNvGrpSpPr/>
        <p:nvPr/>
      </p:nvGrpSpPr>
      <p:grpSpPr>
        <a:xfrm>
          <a:off x="0" y="0"/>
          <a:ext cx="0" cy="0"/>
          <a:chOff x="0" y="0"/>
          <a:chExt cx="0" cy="0"/>
        </a:xfrm>
      </p:grpSpPr>
      <p:sp>
        <p:nvSpPr>
          <p:cNvPr id="77" name="Google Shape;77;p19"/>
          <p:cNvSpPr/>
          <p:nvPr/>
        </p:nvSpPr>
        <p:spPr>
          <a:xfrm flipH="1">
            <a:off x="8246400" y="4245925"/>
            <a:ext cx="897600" cy="897600"/>
          </a:xfrm>
          <a:prstGeom prst="rtTriangle">
            <a:avLst/>
          </a:prstGeom>
          <a:solidFill>
            <a:schemeClr val="lt1"/>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19"/>
          <p:cNvSpPr/>
          <p:nvPr/>
        </p:nvSpPr>
        <p:spPr>
          <a:xfrm flipH="1">
            <a:off x="8246400" y="4245875"/>
            <a:ext cx="897600" cy="897600"/>
          </a:xfrm>
          <a:prstGeom prst="round1Rect">
            <a:avLst>
              <a:gd fmla="val 16667" name="adj"/>
            </a:avLst>
          </a:prstGeom>
          <a:solidFill>
            <a:schemeClr val="lt1">
              <a:alpha val="66666"/>
            </a:schemeClr>
          </a:solidFill>
          <a:ln>
            <a:noFill/>
          </a:ln>
        </p:spPr>
        <p:txBody>
          <a:bodyPr anchorCtr="0" anchor="ctr" bIns="91400" lIns="91400" spcFirstLastPara="1" rIns="91400" wrap="square" tIns="914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19"/>
          <p:cNvSpPr txBox="1"/>
          <p:nvPr>
            <p:ph type="ctrTitle"/>
          </p:nvPr>
        </p:nvSpPr>
        <p:spPr>
          <a:xfrm>
            <a:off x="390525" y="1819275"/>
            <a:ext cx="8222100" cy="933600"/>
          </a:xfrm>
          <a:prstGeom prst="rect">
            <a:avLst/>
          </a:prstGeom>
          <a:noFill/>
          <a:ln>
            <a:noFill/>
          </a:ln>
        </p:spPr>
        <p:txBody>
          <a:bodyPr anchorCtr="0" anchor="b" bIns="91400" lIns="91400" spcFirstLastPara="1" rIns="91400" wrap="square" tIns="91400">
            <a:noAutofit/>
          </a:bodyPr>
          <a:lstStyle>
            <a:lvl1pPr lvl="0"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4800"/>
              <a:buFont typeface="Roboto"/>
              <a:buNone/>
              <a:defRPr b="0" i="0" sz="4800" u="none" cap="none" strike="noStrike">
                <a:solidFill>
                  <a:schemeClr val="lt1"/>
                </a:solidFill>
                <a:latin typeface="Roboto"/>
                <a:ea typeface="Roboto"/>
                <a:cs typeface="Roboto"/>
                <a:sym typeface="Roboto"/>
              </a:defRPr>
            </a:lvl9pPr>
          </a:lstStyle>
          <a:p/>
        </p:txBody>
      </p:sp>
      <p:sp>
        <p:nvSpPr>
          <p:cNvPr id="80" name="Google Shape;80;p19"/>
          <p:cNvSpPr txBox="1"/>
          <p:nvPr>
            <p:ph idx="1" type="subTitle"/>
          </p:nvPr>
        </p:nvSpPr>
        <p:spPr>
          <a:xfrm>
            <a:off x="390525" y="2789130"/>
            <a:ext cx="8222100" cy="432900"/>
          </a:xfrm>
          <a:prstGeom prst="rect">
            <a:avLst/>
          </a:prstGeom>
          <a:noFill/>
          <a:ln>
            <a:noFill/>
          </a:ln>
        </p:spPr>
        <p:txBody>
          <a:bodyPr anchorCtr="0" anchor="t" bIns="91400" lIns="91400" spcFirstLastPara="1" rIns="91400" wrap="square" tIns="91400">
            <a:noAutofit/>
          </a:bodyPr>
          <a:lstStyle>
            <a:lvl1pPr lvl="0"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1800"/>
              <a:buFont typeface="Roboto"/>
              <a:buNone/>
              <a:defRPr b="0" i="0" sz="1800" u="none" cap="none" strike="noStrike">
                <a:solidFill>
                  <a:schemeClr val="lt1"/>
                </a:solidFill>
                <a:latin typeface="Roboto"/>
                <a:ea typeface="Roboto"/>
                <a:cs typeface="Roboto"/>
                <a:sym typeface="Roboto"/>
              </a:defRPr>
            </a:lvl9pPr>
          </a:lstStyle>
          <a:p/>
        </p:txBody>
      </p:sp>
      <p:sp>
        <p:nvSpPr>
          <p:cNvPr id="81" name="Google Shape;81;p19"/>
          <p:cNvSpPr txBox="1"/>
          <p:nvPr>
            <p:ph idx="12" type="sldNum"/>
          </p:nvPr>
        </p:nvSpPr>
        <p:spPr>
          <a:xfrm>
            <a:off x="8523541" y="4695623"/>
            <a:ext cx="548700" cy="3936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2" name="Shape 82"/>
        <p:cNvGrpSpPr/>
        <p:nvPr/>
      </p:nvGrpSpPr>
      <p:grpSpPr>
        <a:xfrm>
          <a:off x="0" y="0"/>
          <a:ext cx="0" cy="0"/>
          <a:chOff x="0" y="0"/>
          <a:chExt cx="0" cy="0"/>
        </a:xfrm>
      </p:grpSpPr>
      <p:sp>
        <p:nvSpPr>
          <p:cNvPr id="83" name="Google Shape;83;p20"/>
          <p:cNvSpPr txBox="1"/>
          <p:nvPr>
            <p:ph type="title"/>
          </p:nvPr>
        </p:nvSpPr>
        <p:spPr>
          <a:xfrm>
            <a:off x="490250" y="488250"/>
            <a:ext cx="6227100" cy="4090800"/>
          </a:xfrm>
          <a:prstGeom prst="rect">
            <a:avLst/>
          </a:prstGeom>
          <a:noFill/>
          <a:ln>
            <a:noFill/>
          </a:ln>
        </p:spPr>
        <p:txBody>
          <a:bodyPr anchorCtr="0" anchor="ctr" bIns="91400" lIns="91400" spcFirstLastPara="1" rIns="91400" wrap="square" tIns="91400">
            <a:noAutofit/>
          </a:bodyPr>
          <a:lstStyle>
            <a:lvl1pPr lvl="0"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1pPr>
            <a:lvl2pPr lvl="1"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2pPr>
            <a:lvl3pPr lvl="2"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3pPr>
            <a:lvl4pPr lvl="3"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4pPr>
            <a:lvl5pPr lvl="4"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5pPr>
            <a:lvl6pPr lvl="5"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6pPr>
            <a:lvl7pPr lvl="6"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7pPr>
            <a:lvl8pPr lvl="7"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8pPr>
            <a:lvl9pPr lvl="8" marR="0" algn="l">
              <a:lnSpc>
                <a:spcPct val="100000"/>
              </a:lnSpc>
              <a:spcBef>
                <a:spcPts val="0"/>
              </a:spcBef>
              <a:spcAft>
                <a:spcPts val="0"/>
              </a:spcAft>
              <a:buClr>
                <a:schemeClr val="lt1"/>
              </a:buClr>
              <a:buSzPts val="6000"/>
              <a:buFont typeface="Roboto"/>
              <a:buNone/>
              <a:defRPr b="0" i="0" sz="6000" u="none" cap="none" strike="noStrike">
                <a:solidFill>
                  <a:schemeClr val="lt1"/>
                </a:solidFill>
                <a:latin typeface="Roboto"/>
                <a:ea typeface="Roboto"/>
                <a:cs typeface="Roboto"/>
                <a:sym typeface="Roboto"/>
              </a:defRPr>
            </a:lvl9pPr>
          </a:lstStyle>
          <a:p/>
        </p:txBody>
      </p:sp>
      <p:sp>
        <p:nvSpPr>
          <p:cNvPr id="84" name="Google Shape;84;p20"/>
          <p:cNvSpPr txBox="1"/>
          <p:nvPr>
            <p:ph idx="12" type="sldNum"/>
          </p:nvPr>
        </p:nvSpPr>
        <p:spPr>
          <a:xfrm>
            <a:off x="8523541" y="4695623"/>
            <a:ext cx="548700" cy="3936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5" name="Shape 85"/>
        <p:cNvGrpSpPr/>
        <p:nvPr/>
      </p:nvGrpSpPr>
      <p:grpSpPr>
        <a:xfrm>
          <a:off x="0" y="0"/>
          <a:ext cx="0" cy="0"/>
          <a:chOff x="0" y="0"/>
          <a:chExt cx="0" cy="0"/>
        </a:xfrm>
      </p:grpSpPr>
      <p:sp>
        <p:nvSpPr>
          <p:cNvPr id="86" name="Google Shape;86;p21"/>
          <p:cNvSpPr txBox="1"/>
          <p:nvPr>
            <p:ph hasCustomPrompt="1" type="title"/>
          </p:nvPr>
        </p:nvSpPr>
        <p:spPr>
          <a:xfrm>
            <a:off x="475500" y="1258525"/>
            <a:ext cx="8222100" cy="1963500"/>
          </a:xfrm>
          <a:prstGeom prst="rect">
            <a:avLst/>
          </a:prstGeom>
          <a:noFill/>
          <a:ln>
            <a:noFill/>
          </a:ln>
        </p:spPr>
        <p:txBody>
          <a:bodyPr anchorCtr="0" anchor="b" bIns="91400" lIns="91400" spcFirstLastPara="1" rIns="91400" wrap="square" tIns="91400">
            <a:noAutofit/>
          </a:bodyPr>
          <a:lstStyle>
            <a:lvl1pPr lvl="0"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1pPr>
            <a:lvl2pPr lvl="1"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2pPr>
            <a:lvl3pPr lvl="2"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3pPr>
            <a:lvl4pPr lvl="3"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4pPr>
            <a:lvl5pPr lvl="4"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5pPr>
            <a:lvl6pPr lvl="5"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6pPr>
            <a:lvl7pPr lvl="6"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7pPr>
            <a:lvl8pPr lvl="7"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8pPr>
            <a:lvl9pPr lvl="8" marR="0" algn="ctr">
              <a:lnSpc>
                <a:spcPct val="100000"/>
              </a:lnSpc>
              <a:spcBef>
                <a:spcPts val="0"/>
              </a:spcBef>
              <a:spcAft>
                <a:spcPts val="0"/>
              </a:spcAft>
              <a:buClr>
                <a:schemeClr val="dk2"/>
              </a:buClr>
              <a:buSzPts val="12000"/>
              <a:buFont typeface="Roboto"/>
              <a:buNone/>
              <a:defRPr b="0" i="0" sz="12000" u="none" cap="none" strike="noStrike">
                <a:solidFill>
                  <a:schemeClr val="dk2"/>
                </a:solidFill>
                <a:latin typeface="Roboto"/>
                <a:ea typeface="Roboto"/>
                <a:cs typeface="Roboto"/>
                <a:sym typeface="Roboto"/>
              </a:defRPr>
            </a:lvl9pPr>
          </a:lstStyle>
          <a:p>
            <a:r>
              <a:t>xx%</a:t>
            </a:r>
          </a:p>
        </p:txBody>
      </p:sp>
      <p:sp>
        <p:nvSpPr>
          <p:cNvPr id="87" name="Google Shape;87;p21"/>
          <p:cNvSpPr txBox="1"/>
          <p:nvPr>
            <p:ph idx="1" type="body"/>
          </p:nvPr>
        </p:nvSpPr>
        <p:spPr>
          <a:xfrm>
            <a:off x="475500" y="3304625"/>
            <a:ext cx="8222100" cy="1300800"/>
          </a:xfrm>
          <a:prstGeom prst="rect">
            <a:avLst/>
          </a:prstGeom>
          <a:noFill/>
          <a:ln>
            <a:noFill/>
          </a:ln>
        </p:spPr>
        <p:txBody>
          <a:bodyPr anchorCtr="0" anchor="t" bIns="91400" lIns="91400" spcFirstLastPara="1" rIns="91400" wrap="square" tIns="91400">
            <a:noAutofit/>
          </a:bodyPr>
          <a:lstStyle>
            <a:lvl1pPr indent="-342900" lvl="0" marL="457200" marR="0" algn="ctr">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algn="ctr">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algn="ctr">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88" name="Google Shape;88;p21"/>
          <p:cNvSpPr txBox="1"/>
          <p:nvPr>
            <p:ph idx="12" type="sldNum"/>
          </p:nvPr>
        </p:nvSpPr>
        <p:spPr>
          <a:xfrm>
            <a:off x="8523541" y="4695623"/>
            <a:ext cx="548700" cy="393600"/>
          </a:xfrm>
          <a:prstGeom prst="rect">
            <a:avLst/>
          </a:prstGeom>
          <a:noFill/>
          <a:ln>
            <a:noFill/>
          </a:ln>
        </p:spPr>
        <p:txBody>
          <a:bodyPr anchorCtr="0" anchor="ctr" bIns="91400" lIns="91400" spcFirstLastPara="1" rIns="91400" wrap="square" tIns="914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theme" Target="../theme/theme3.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FDB515"/>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71900" y="738725"/>
            <a:ext cx="8222100" cy="767700"/>
          </a:xfrm>
          <a:prstGeom prst="rect">
            <a:avLst/>
          </a:prstGeom>
          <a:noFill/>
          <a:ln>
            <a:noFill/>
          </a:ln>
        </p:spPr>
        <p:txBody>
          <a:bodyPr anchorCtr="0" anchor="b" bIns="91400" lIns="91400" spcFirstLastPara="1" rIns="91400" wrap="square" tIns="91400">
            <a:noAutofit/>
          </a:bodyPr>
          <a:lstStyle>
            <a:lvl1pPr lvl="0"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1pPr>
            <a:lvl2pPr lvl="1"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2pPr>
            <a:lvl3pPr lvl="2"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3pPr>
            <a:lvl4pPr lvl="3"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4pPr>
            <a:lvl5pPr lvl="4"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5pPr>
            <a:lvl6pPr lvl="5"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6pPr>
            <a:lvl7pPr lvl="6"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7pPr>
            <a:lvl8pPr lvl="7"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8pPr>
            <a:lvl9pPr lvl="8" marR="0" rtl="0" algn="l">
              <a:lnSpc>
                <a:spcPct val="100000"/>
              </a:lnSpc>
              <a:spcBef>
                <a:spcPts val="0"/>
              </a:spcBef>
              <a:spcAft>
                <a:spcPts val="0"/>
              </a:spcAft>
              <a:buClr>
                <a:schemeClr val="lt1"/>
              </a:buClr>
              <a:buSzPts val="3200"/>
              <a:buFont typeface="Roboto"/>
              <a:buNone/>
              <a:defRPr b="0" i="0" sz="3200" u="none" cap="none" strike="noStrike">
                <a:solidFill>
                  <a:schemeClr val="lt1"/>
                </a:solidFill>
                <a:latin typeface="Roboto"/>
                <a:ea typeface="Roboto"/>
                <a:cs typeface="Roboto"/>
                <a:sym typeface="Roboto"/>
              </a:defRPr>
            </a:lvl9pPr>
          </a:lstStyle>
          <a:p/>
        </p:txBody>
      </p:sp>
      <p:sp>
        <p:nvSpPr>
          <p:cNvPr id="52" name="Google Shape;52;p13"/>
          <p:cNvSpPr txBox="1"/>
          <p:nvPr>
            <p:ph idx="1" type="body"/>
          </p:nvPr>
        </p:nvSpPr>
        <p:spPr>
          <a:xfrm>
            <a:off x="471900" y="1919075"/>
            <a:ext cx="8222100" cy="2710200"/>
          </a:xfrm>
          <a:prstGeom prst="rect">
            <a:avLst/>
          </a:prstGeom>
          <a:noFill/>
          <a:ln>
            <a:noFill/>
          </a:ln>
        </p:spPr>
        <p:txBody>
          <a:bodyPr anchorCtr="0" anchor="t" bIns="91400" lIns="91400" spcFirstLastPara="1" rIns="91400" wrap="square" tIns="91400">
            <a:noAutofit/>
          </a:bodyPr>
          <a:lstStyle>
            <a:lvl1pPr indent="-342900" lvl="0" marL="457200" marR="0" rtl="0" algn="l">
              <a:lnSpc>
                <a:spcPct val="115000"/>
              </a:lnSpc>
              <a:spcBef>
                <a:spcPts val="0"/>
              </a:spcBef>
              <a:spcAft>
                <a:spcPts val="0"/>
              </a:spcAft>
              <a:buClr>
                <a:schemeClr val="lt2"/>
              </a:buClr>
              <a:buSzPts val="1800"/>
              <a:buFont typeface="Roboto"/>
              <a:buChar char="●"/>
              <a:defRPr b="0" i="0" sz="1800" u="none" cap="none" strike="noStrike">
                <a:solidFill>
                  <a:schemeClr val="lt2"/>
                </a:solidFill>
                <a:latin typeface="Roboto"/>
                <a:ea typeface="Roboto"/>
                <a:cs typeface="Roboto"/>
                <a:sym typeface="Roboto"/>
              </a:defRPr>
            </a:lvl1pPr>
            <a:lvl2pPr indent="-317500" lvl="1" marL="914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2pPr>
            <a:lvl3pPr indent="-317500" lvl="2" marL="1371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3pPr>
            <a:lvl4pPr indent="-317500" lvl="3" marL="18288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4pPr>
            <a:lvl5pPr indent="-317500" lvl="4" marL="22860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5pPr>
            <a:lvl6pPr indent="-317500" lvl="5" marL="27432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6pPr>
            <a:lvl7pPr indent="-317500" lvl="6" marL="32004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7pPr>
            <a:lvl8pPr indent="-317500" lvl="7" marL="3657600" marR="0" rtl="0" algn="l">
              <a:lnSpc>
                <a:spcPct val="115000"/>
              </a:lnSpc>
              <a:spcBef>
                <a:spcPts val="1600"/>
              </a:spcBef>
              <a:spcAft>
                <a:spcPts val="0"/>
              </a:spcAft>
              <a:buClr>
                <a:schemeClr val="lt2"/>
              </a:buClr>
              <a:buSzPts val="1400"/>
              <a:buFont typeface="Roboto"/>
              <a:buChar char="○"/>
              <a:defRPr b="0" i="0" sz="1400" u="none" cap="none" strike="noStrike">
                <a:solidFill>
                  <a:schemeClr val="lt2"/>
                </a:solidFill>
                <a:latin typeface="Roboto"/>
                <a:ea typeface="Roboto"/>
                <a:cs typeface="Roboto"/>
                <a:sym typeface="Roboto"/>
              </a:defRPr>
            </a:lvl8pPr>
            <a:lvl9pPr indent="-317500" lvl="8" marL="4114800" marR="0" rtl="0" algn="l">
              <a:lnSpc>
                <a:spcPct val="115000"/>
              </a:lnSpc>
              <a:spcBef>
                <a:spcPts val="1600"/>
              </a:spcBef>
              <a:spcAft>
                <a:spcPts val="1600"/>
              </a:spcAft>
              <a:buClr>
                <a:schemeClr val="lt2"/>
              </a:buClr>
              <a:buSzPts val="1400"/>
              <a:buFont typeface="Roboto"/>
              <a:buChar char="■"/>
              <a:defRPr b="0" i="0" sz="1400" u="none" cap="none" strike="noStrike">
                <a:solidFill>
                  <a:schemeClr val="lt2"/>
                </a:solidFill>
                <a:latin typeface="Roboto"/>
                <a:ea typeface="Roboto"/>
                <a:cs typeface="Roboto"/>
                <a:sym typeface="Roboto"/>
              </a:defRPr>
            </a:lvl9pPr>
          </a:lstStyle>
          <a:p/>
        </p:txBody>
      </p:sp>
      <p:sp>
        <p:nvSpPr>
          <p:cNvPr id="53" name="Google Shape;53;p13"/>
          <p:cNvSpPr txBox="1"/>
          <p:nvPr>
            <p:ph idx="12" type="sldNum"/>
          </p:nvPr>
        </p:nvSpPr>
        <p:spPr>
          <a:xfrm>
            <a:off x="8523541" y="4695623"/>
            <a:ext cx="548700" cy="393600"/>
          </a:xfrm>
          <a:prstGeom prst="rect">
            <a:avLst/>
          </a:prstGeom>
          <a:noFill/>
          <a:ln>
            <a:noFill/>
          </a:ln>
        </p:spPr>
        <p:txBody>
          <a:bodyPr anchorCtr="0" anchor="ctr" bIns="91400" lIns="91400" spcFirstLastPara="1" rIns="91400" wrap="square" tIns="914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5.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7.jpg"/><Relationship Id="rId5" Type="http://schemas.openxmlformats.org/officeDocument/2006/relationships/image" Target="../media/image33.png"/><Relationship Id="rId6" Type="http://schemas.openxmlformats.org/officeDocument/2006/relationships/image" Target="../media/image29.png"/><Relationship Id="rId7" Type="http://schemas.openxmlformats.org/officeDocument/2006/relationships/image" Target="../media/image23.png"/><Relationship Id="rId8"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11.jpg"/><Relationship Id="rId6" Type="http://schemas.openxmlformats.org/officeDocument/2006/relationships/image" Target="../media/image15.png"/><Relationship Id="rId7"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cxnSp>
        <p:nvCxnSpPr>
          <p:cNvPr id="93" name="Google Shape;93;p22"/>
          <p:cNvCxnSpPr/>
          <p:nvPr/>
        </p:nvCxnSpPr>
        <p:spPr>
          <a:xfrm>
            <a:off x="335363" y="4025775"/>
            <a:ext cx="8366700" cy="29400"/>
          </a:xfrm>
          <a:prstGeom prst="straightConnector1">
            <a:avLst/>
          </a:prstGeom>
          <a:noFill/>
          <a:ln cap="flat" cmpd="sng" w="9525">
            <a:solidFill>
              <a:srgbClr val="1155CC"/>
            </a:solidFill>
            <a:prstDash val="solid"/>
            <a:round/>
            <a:headEnd len="sm" w="sm" type="none"/>
            <a:tailEnd len="sm" w="sm" type="none"/>
          </a:ln>
        </p:spPr>
      </p:cxnSp>
      <p:cxnSp>
        <p:nvCxnSpPr>
          <p:cNvPr id="94" name="Google Shape;94;p22"/>
          <p:cNvCxnSpPr/>
          <p:nvPr/>
        </p:nvCxnSpPr>
        <p:spPr>
          <a:xfrm>
            <a:off x="335375" y="4087763"/>
            <a:ext cx="8366700" cy="29400"/>
          </a:xfrm>
          <a:prstGeom prst="straightConnector1">
            <a:avLst/>
          </a:prstGeom>
          <a:noFill/>
          <a:ln cap="flat" cmpd="sng" w="9525">
            <a:solidFill>
              <a:srgbClr val="FF9900"/>
            </a:solidFill>
            <a:prstDash val="solid"/>
            <a:round/>
            <a:headEnd len="sm" w="sm" type="none"/>
            <a:tailEnd len="sm" w="sm" type="none"/>
          </a:ln>
        </p:spPr>
      </p:cxnSp>
      <p:cxnSp>
        <p:nvCxnSpPr>
          <p:cNvPr id="95" name="Google Shape;95;p22"/>
          <p:cNvCxnSpPr/>
          <p:nvPr/>
        </p:nvCxnSpPr>
        <p:spPr>
          <a:xfrm>
            <a:off x="335363" y="4149775"/>
            <a:ext cx="8366700" cy="29400"/>
          </a:xfrm>
          <a:prstGeom prst="straightConnector1">
            <a:avLst/>
          </a:prstGeom>
          <a:noFill/>
          <a:ln cap="flat" cmpd="sng" w="9525">
            <a:solidFill>
              <a:srgbClr val="1155CC"/>
            </a:solidFill>
            <a:prstDash val="solid"/>
            <a:round/>
            <a:headEnd len="sm" w="sm" type="none"/>
            <a:tailEnd len="sm" w="sm" type="none"/>
          </a:ln>
        </p:spPr>
      </p:cxnSp>
      <p:sp>
        <p:nvSpPr>
          <p:cNvPr id="96" name="Google Shape;96;p22"/>
          <p:cNvSpPr txBox="1"/>
          <p:nvPr/>
        </p:nvSpPr>
        <p:spPr>
          <a:xfrm>
            <a:off x="161075" y="4379875"/>
            <a:ext cx="6948300" cy="53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1800"/>
              <a:buFont typeface="Roboto"/>
              <a:buNone/>
            </a:pPr>
            <a:r>
              <a:rPr i="0" lang="en" sz="2200" u="none" cap="none" strike="noStrike">
                <a:solidFill>
                  <a:srgbClr val="FCB00E"/>
                </a:solidFill>
                <a:latin typeface="Roboto"/>
                <a:ea typeface="Roboto"/>
                <a:cs typeface="Roboto"/>
                <a:sym typeface="Roboto"/>
              </a:rPr>
              <a:t>(607) 873-9220  |  </a:t>
            </a:r>
            <a:r>
              <a:rPr lang="en" sz="2200">
                <a:solidFill>
                  <a:srgbClr val="FCB00E"/>
                </a:solidFill>
                <a:latin typeface="Roboto"/>
                <a:ea typeface="Roboto"/>
                <a:cs typeface="Roboto"/>
                <a:sym typeface="Roboto"/>
              </a:rPr>
              <a:t>ny</a:t>
            </a:r>
            <a:r>
              <a:rPr lang="en" sz="2200">
                <a:solidFill>
                  <a:srgbClr val="FCB00E"/>
                </a:solidFill>
                <a:latin typeface="Roboto"/>
                <a:ea typeface="Roboto"/>
                <a:cs typeface="Roboto"/>
                <a:sym typeface="Roboto"/>
              </a:rPr>
              <a:t>nest.org  |  </a:t>
            </a:r>
            <a:r>
              <a:rPr i="0" lang="en" sz="2200" u="none" cap="none" strike="noStrike">
                <a:solidFill>
                  <a:srgbClr val="FCB00E"/>
                </a:solidFill>
                <a:latin typeface="Roboto"/>
                <a:ea typeface="Roboto"/>
                <a:cs typeface="Roboto"/>
                <a:sym typeface="Roboto"/>
              </a:rPr>
              <a:t>info@</a:t>
            </a:r>
            <a:r>
              <a:rPr lang="en" sz="2200">
                <a:solidFill>
                  <a:srgbClr val="FCB00E"/>
                </a:solidFill>
                <a:latin typeface="Roboto"/>
                <a:ea typeface="Roboto"/>
                <a:cs typeface="Roboto"/>
                <a:sym typeface="Roboto"/>
              </a:rPr>
              <a:t>ny</a:t>
            </a:r>
            <a:r>
              <a:rPr lang="en" sz="2200">
                <a:solidFill>
                  <a:srgbClr val="FCB00E"/>
                </a:solidFill>
                <a:latin typeface="Roboto"/>
                <a:ea typeface="Roboto"/>
                <a:cs typeface="Roboto"/>
                <a:sym typeface="Roboto"/>
              </a:rPr>
              <a:t>nest</a:t>
            </a:r>
            <a:r>
              <a:rPr i="0" lang="en" sz="2200" u="none" cap="none" strike="noStrike">
                <a:solidFill>
                  <a:srgbClr val="FCB00E"/>
                </a:solidFill>
                <a:latin typeface="Roboto"/>
                <a:ea typeface="Roboto"/>
                <a:cs typeface="Roboto"/>
                <a:sym typeface="Roboto"/>
              </a:rPr>
              <a:t>.org</a:t>
            </a:r>
            <a:endParaRPr i="0" sz="2200" u="none" cap="none" strike="noStrike">
              <a:solidFill>
                <a:srgbClr val="FCB00E"/>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t/>
            </a:r>
            <a:endParaRPr b="1" i="0" sz="2200" u="none" cap="none" strike="noStrike">
              <a:solidFill>
                <a:srgbClr val="FCB00E"/>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FCB00E"/>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rgbClr val="FCB00E"/>
              </a:solidFill>
              <a:latin typeface="Karla"/>
              <a:ea typeface="Karla"/>
              <a:cs typeface="Karla"/>
              <a:sym typeface="Karla"/>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FCB00E"/>
              </a:solidFill>
              <a:latin typeface="Arial"/>
              <a:ea typeface="Arial"/>
              <a:cs typeface="Arial"/>
              <a:sym typeface="Arial"/>
            </a:endParaRPr>
          </a:p>
        </p:txBody>
      </p:sp>
      <p:sp>
        <p:nvSpPr>
          <p:cNvPr id="97" name="Google Shape;97;p22"/>
          <p:cNvSpPr txBox="1"/>
          <p:nvPr/>
        </p:nvSpPr>
        <p:spPr>
          <a:xfrm>
            <a:off x="335375" y="2727850"/>
            <a:ext cx="8716500" cy="35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2400" u="none" cap="none" strike="noStrike">
                <a:solidFill>
                  <a:srgbClr val="00438C"/>
                </a:solidFill>
                <a:latin typeface="Roboto"/>
                <a:ea typeface="Roboto"/>
                <a:cs typeface="Roboto"/>
                <a:sym typeface="Roboto"/>
              </a:rPr>
              <a:t>Adam Flint</a:t>
            </a:r>
            <a:r>
              <a:rPr b="1" lang="en" sz="2400">
                <a:solidFill>
                  <a:srgbClr val="00438C"/>
                </a:solidFill>
                <a:latin typeface="Roboto"/>
                <a:ea typeface="Roboto"/>
                <a:cs typeface="Roboto"/>
                <a:sym typeface="Roboto"/>
              </a:rPr>
              <a:t>:</a:t>
            </a:r>
            <a:r>
              <a:rPr b="1" i="0" lang="en" sz="2400" u="none" cap="none" strike="noStrike">
                <a:solidFill>
                  <a:srgbClr val="00438C"/>
                </a:solidFill>
                <a:latin typeface="Roboto"/>
                <a:ea typeface="Roboto"/>
                <a:cs typeface="Roboto"/>
                <a:sym typeface="Roboto"/>
              </a:rPr>
              <a:t> </a:t>
            </a:r>
            <a:r>
              <a:rPr i="0" lang="en" sz="2400" u="none" cap="none" strike="noStrike">
                <a:solidFill>
                  <a:srgbClr val="00438C"/>
                </a:solidFill>
                <a:latin typeface="Roboto"/>
                <a:ea typeface="Roboto"/>
                <a:cs typeface="Roboto"/>
                <a:sym typeface="Roboto"/>
              </a:rPr>
              <a:t>Director of Clean Energy Programs</a:t>
            </a:r>
            <a:endParaRPr i="0" sz="2400" u="none" cap="none" strike="noStrike">
              <a:solidFill>
                <a:srgbClr val="00438C"/>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100"/>
              <a:buFont typeface="Arial"/>
              <a:buNone/>
            </a:pPr>
            <a:r>
              <a:rPr b="1" lang="en" sz="2400">
                <a:solidFill>
                  <a:srgbClr val="00438C"/>
                </a:solidFill>
                <a:latin typeface="Roboto"/>
                <a:ea typeface="Roboto"/>
                <a:cs typeface="Roboto"/>
                <a:sym typeface="Roboto"/>
              </a:rPr>
              <a:t>Anna Purtell:</a:t>
            </a:r>
            <a:r>
              <a:rPr lang="en" sz="2400">
                <a:solidFill>
                  <a:srgbClr val="00438C"/>
                </a:solidFill>
                <a:latin typeface="Roboto"/>
                <a:ea typeface="Roboto"/>
                <a:cs typeface="Roboto"/>
                <a:sym typeface="Roboto"/>
              </a:rPr>
              <a:t> Sustainable Energy Coordinator</a:t>
            </a:r>
            <a:endParaRPr sz="2400">
              <a:solidFill>
                <a:srgbClr val="00438C"/>
              </a:solidFill>
              <a:latin typeface="Roboto"/>
              <a:ea typeface="Roboto"/>
              <a:cs typeface="Roboto"/>
              <a:sym typeface="Roboto"/>
            </a:endParaRPr>
          </a:p>
          <a:p>
            <a:pPr indent="0" lvl="0" marL="0" marR="0" rtl="0" algn="ctr">
              <a:lnSpc>
                <a:spcPct val="100000"/>
              </a:lnSpc>
              <a:spcBef>
                <a:spcPts val="0"/>
              </a:spcBef>
              <a:spcAft>
                <a:spcPts val="0"/>
              </a:spcAft>
              <a:buClr>
                <a:schemeClr val="dk1"/>
              </a:buClr>
              <a:buSzPts val="1100"/>
              <a:buFont typeface="Arial"/>
              <a:buNone/>
            </a:pPr>
            <a:r>
              <a:rPr b="1" lang="en" sz="2400">
                <a:solidFill>
                  <a:srgbClr val="00438C"/>
                </a:solidFill>
                <a:latin typeface="Roboto"/>
                <a:ea typeface="Roboto"/>
                <a:cs typeface="Roboto"/>
                <a:sym typeface="Roboto"/>
              </a:rPr>
              <a:t>Eve Marks, Jeremy Jordan</a:t>
            </a:r>
            <a:r>
              <a:rPr lang="en" sz="2400">
                <a:solidFill>
                  <a:srgbClr val="00438C"/>
                </a:solidFill>
                <a:latin typeface="Roboto"/>
                <a:ea typeface="Roboto"/>
                <a:cs typeface="Roboto"/>
                <a:sym typeface="Roboto"/>
              </a:rPr>
              <a:t>: Energy Corps Interns</a:t>
            </a:r>
            <a:endParaRPr sz="2400">
              <a:solidFill>
                <a:srgbClr val="00438C"/>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438C"/>
              </a:solidFill>
              <a:latin typeface="Roboto"/>
              <a:ea typeface="Roboto"/>
              <a:cs typeface="Roboto"/>
              <a:sym typeface="Roboto"/>
            </a:endParaRPr>
          </a:p>
        </p:txBody>
      </p:sp>
      <p:pic>
        <p:nvPicPr>
          <p:cNvPr id="98" name="Google Shape;98;p22"/>
          <p:cNvPicPr preferRelativeResize="0"/>
          <p:nvPr/>
        </p:nvPicPr>
        <p:blipFill rotWithShape="1">
          <a:blip r:embed="rId3">
            <a:alphaModFix/>
          </a:blip>
          <a:srcRect b="0" l="0" r="0" t="0"/>
          <a:stretch/>
        </p:blipFill>
        <p:spPr>
          <a:xfrm>
            <a:off x="2625036" y="314777"/>
            <a:ext cx="3893926" cy="2353726"/>
          </a:xfrm>
          <a:prstGeom prst="rect">
            <a:avLst/>
          </a:prstGeom>
          <a:noFill/>
          <a:ln>
            <a:noFill/>
          </a:ln>
        </p:spPr>
      </p:pic>
      <p:pic>
        <p:nvPicPr>
          <p:cNvPr id="99" name="Google Shape;99;p22"/>
          <p:cNvPicPr preferRelativeResize="0"/>
          <p:nvPr/>
        </p:nvPicPr>
        <p:blipFill>
          <a:blip r:embed="rId4">
            <a:alphaModFix/>
          </a:blip>
          <a:stretch>
            <a:fillRect/>
          </a:stretch>
        </p:blipFill>
        <p:spPr>
          <a:xfrm>
            <a:off x="6811824" y="4273764"/>
            <a:ext cx="1890251" cy="7507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Air-Source-logo.png" id="163" name="Google Shape;163;p31"/>
          <p:cNvPicPr preferRelativeResize="0"/>
          <p:nvPr/>
        </p:nvPicPr>
        <p:blipFill rotWithShape="1">
          <a:blip r:embed="rId3">
            <a:alphaModFix/>
          </a:blip>
          <a:srcRect b="0" l="0" r="0" t="0"/>
          <a:stretch/>
        </p:blipFill>
        <p:spPr>
          <a:xfrm>
            <a:off x="136000" y="2880375"/>
            <a:ext cx="2537838" cy="767700"/>
          </a:xfrm>
          <a:prstGeom prst="rect">
            <a:avLst/>
          </a:prstGeom>
          <a:noFill/>
          <a:ln>
            <a:noFill/>
          </a:ln>
        </p:spPr>
      </p:pic>
      <p:sp>
        <p:nvSpPr>
          <p:cNvPr id="164" name="Google Shape;164;p31"/>
          <p:cNvSpPr txBox="1"/>
          <p:nvPr/>
        </p:nvSpPr>
        <p:spPr>
          <a:xfrm>
            <a:off x="216000" y="2158575"/>
            <a:ext cx="2176800" cy="405600"/>
          </a:xfrm>
          <a:prstGeom prst="rect">
            <a:avLst/>
          </a:prstGeom>
          <a:solidFill>
            <a:srgbClr val="FDB51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i="0" lang="en" sz="1400" u="none" cap="none" strike="noStrike">
                <a:solidFill>
                  <a:srgbClr val="FFFFFF"/>
                </a:solidFill>
                <a:latin typeface="Roboto"/>
                <a:ea typeface="Roboto"/>
                <a:cs typeface="Roboto"/>
                <a:sym typeface="Roboto"/>
              </a:rPr>
              <a:t>Air Source Heat Pumps</a:t>
            </a:r>
            <a:endParaRPr i="0" sz="1400" u="none" cap="none" strike="noStrike">
              <a:solidFill>
                <a:srgbClr val="FFFFFF"/>
              </a:solidFill>
              <a:latin typeface="Roboto"/>
              <a:ea typeface="Roboto"/>
              <a:cs typeface="Roboto"/>
              <a:sym typeface="Roboto"/>
            </a:endParaRPr>
          </a:p>
        </p:txBody>
      </p:sp>
      <p:sp>
        <p:nvSpPr>
          <p:cNvPr id="165" name="Google Shape;165;p31"/>
          <p:cNvSpPr txBox="1"/>
          <p:nvPr/>
        </p:nvSpPr>
        <p:spPr>
          <a:xfrm>
            <a:off x="3124450" y="2158575"/>
            <a:ext cx="2523600" cy="405600"/>
          </a:xfrm>
          <a:prstGeom prst="rect">
            <a:avLst/>
          </a:prstGeom>
          <a:solidFill>
            <a:srgbClr val="FDB51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i="0" lang="en" sz="1400" u="none" cap="none" strike="noStrike">
                <a:solidFill>
                  <a:srgbClr val="FFFFFF"/>
                </a:solidFill>
                <a:latin typeface="Roboto"/>
                <a:ea typeface="Roboto"/>
                <a:cs typeface="Roboto"/>
                <a:sym typeface="Roboto"/>
              </a:rPr>
              <a:t>Ground Source Heat Pumps</a:t>
            </a:r>
            <a:endParaRPr i="0" sz="1400" u="none" cap="none" strike="noStrike">
              <a:solidFill>
                <a:srgbClr val="FFFFFF"/>
              </a:solidFill>
              <a:latin typeface="Roboto"/>
              <a:ea typeface="Roboto"/>
              <a:cs typeface="Roboto"/>
              <a:sym typeface="Roboto"/>
            </a:endParaRPr>
          </a:p>
        </p:txBody>
      </p:sp>
      <p:sp>
        <p:nvSpPr>
          <p:cNvPr id="166" name="Google Shape;166;p31"/>
          <p:cNvSpPr txBox="1"/>
          <p:nvPr/>
        </p:nvSpPr>
        <p:spPr>
          <a:xfrm>
            <a:off x="6139175" y="2158575"/>
            <a:ext cx="2952000" cy="405600"/>
          </a:xfrm>
          <a:prstGeom prst="rect">
            <a:avLst/>
          </a:prstGeom>
          <a:solidFill>
            <a:srgbClr val="FDB515"/>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FFFFFF"/>
                </a:solidFill>
                <a:latin typeface="Roboto"/>
                <a:ea typeface="Roboto"/>
                <a:cs typeface="Roboto"/>
                <a:sym typeface="Roboto"/>
              </a:rPr>
              <a:t>Home Performance and Efficiency </a:t>
            </a:r>
            <a:endParaRPr i="0" sz="1400" u="none" cap="none" strike="noStrike">
              <a:solidFill>
                <a:srgbClr val="FFFFFF"/>
              </a:solidFill>
              <a:latin typeface="Roboto"/>
              <a:ea typeface="Roboto"/>
              <a:cs typeface="Roboto"/>
              <a:sym typeface="Roboto"/>
            </a:endParaRPr>
          </a:p>
        </p:txBody>
      </p:sp>
      <p:pic>
        <p:nvPicPr>
          <p:cNvPr id="167" name="Google Shape;167;p31"/>
          <p:cNvPicPr preferRelativeResize="0"/>
          <p:nvPr/>
        </p:nvPicPr>
        <p:blipFill rotWithShape="1">
          <a:blip r:embed="rId4">
            <a:alphaModFix/>
          </a:blip>
          <a:srcRect b="0" l="0" r="0" t="0"/>
          <a:stretch/>
        </p:blipFill>
        <p:spPr>
          <a:xfrm>
            <a:off x="2994275" y="2647775"/>
            <a:ext cx="2783925" cy="1447650"/>
          </a:xfrm>
          <a:prstGeom prst="rect">
            <a:avLst/>
          </a:prstGeom>
          <a:noFill/>
          <a:ln>
            <a:noFill/>
          </a:ln>
        </p:spPr>
      </p:pic>
      <p:sp>
        <p:nvSpPr>
          <p:cNvPr id="168" name="Google Shape;168;p31"/>
          <p:cNvSpPr txBox="1"/>
          <p:nvPr>
            <p:ph type="title"/>
          </p:nvPr>
        </p:nvSpPr>
        <p:spPr>
          <a:xfrm>
            <a:off x="460850" y="364725"/>
            <a:ext cx="6543900" cy="11520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lang="en" sz="3000"/>
              <a:t>HeatSmart Southern Tier’s </a:t>
            </a:r>
            <a:endParaRPr b="1" sz="3000"/>
          </a:p>
          <a:p>
            <a:pPr indent="0" lvl="0" marL="0" marR="0" rtl="0" algn="l">
              <a:lnSpc>
                <a:spcPct val="100000"/>
              </a:lnSpc>
              <a:spcBef>
                <a:spcPts val="0"/>
              </a:spcBef>
              <a:spcAft>
                <a:spcPts val="0"/>
              </a:spcAft>
              <a:buClr>
                <a:schemeClr val="lt1"/>
              </a:buClr>
              <a:buSzPts val="3200"/>
              <a:buFont typeface="Roboto"/>
              <a:buNone/>
            </a:pPr>
            <a:r>
              <a:rPr b="1" lang="en" sz="3000"/>
              <a:t>Competitively Selected Partners</a:t>
            </a:r>
            <a:endParaRPr b="1" sz="3000"/>
          </a:p>
        </p:txBody>
      </p:sp>
      <p:sp>
        <p:nvSpPr>
          <p:cNvPr id="169" name="Google Shape;169;p31"/>
          <p:cNvSpPr txBox="1"/>
          <p:nvPr/>
        </p:nvSpPr>
        <p:spPr>
          <a:xfrm>
            <a:off x="21325" y="3915750"/>
            <a:ext cx="2391600" cy="53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a:solidFill>
                <a:srgbClr val="015689"/>
              </a:solidFill>
              <a:latin typeface="Karla"/>
              <a:ea typeface="Karla"/>
              <a:cs typeface="Karla"/>
              <a:sym typeface="Karla"/>
            </a:endParaRPr>
          </a:p>
        </p:txBody>
      </p:sp>
      <p:sp>
        <p:nvSpPr>
          <p:cNvPr id="170" name="Google Shape;170;p31"/>
          <p:cNvSpPr txBox="1"/>
          <p:nvPr/>
        </p:nvSpPr>
        <p:spPr>
          <a:xfrm>
            <a:off x="7004750" y="4670525"/>
            <a:ext cx="2007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(Delaware County)</a:t>
            </a:r>
            <a:endParaRPr sz="1100">
              <a:latin typeface="Roboto"/>
              <a:ea typeface="Roboto"/>
              <a:cs typeface="Roboto"/>
              <a:sym typeface="Roboto"/>
            </a:endParaRPr>
          </a:p>
        </p:txBody>
      </p:sp>
      <p:sp>
        <p:nvSpPr>
          <p:cNvPr id="171" name="Google Shape;171;p31"/>
          <p:cNvSpPr txBox="1"/>
          <p:nvPr/>
        </p:nvSpPr>
        <p:spPr>
          <a:xfrm>
            <a:off x="3759825" y="4670525"/>
            <a:ext cx="1557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(Delaware County)</a:t>
            </a:r>
            <a:endParaRPr>
              <a:latin typeface="Roboto"/>
              <a:ea typeface="Roboto"/>
              <a:cs typeface="Roboto"/>
              <a:sym typeface="Roboto"/>
            </a:endParaRPr>
          </a:p>
        </p:txBody>
      </p:sp>
      <p:sp>
        <p:nvSpPr>
          <p:cNvPr id="172" name="Google Shape;172;p31"/>
          <p:cNvSpPr txBox="1"/>
          <p:nvPr/>
        </p:nvSpPr>
        <p:spPr>
          <a:xfrm>
            <a:off x="660175" y="4670525"/>
            <a:ext cx="1805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Roboto"/>
                <a:ea typeface="Roboto"/>
                <a:cs typeface="Roboto"/>
                <a:sym typeface="Roboto"/>
              </a:rPr>
              <a:t>(Delaware County)</a:t>
            </a:r>
            <a:endParaRPr>
              <a:latin typeface="Roboto"/>
              <a:ea typeface="Roboto"/>
              <a:cs typeface="Roboto"/>
              <a:sym typeface="Roboto"/>
            </a:endParaRPr>
          </a:p>
        </p:txBody>
      </p:sp>
      <p:sp>
        <p:nvSpPr>
          <p:cNvPr id="173" name="Google Shape;173;p31"/>
          <p:cNvSpPr txBox="1"/>
          <p:nvPr/>
        </p:nvSpPr>
        <p:spPr>
          <a:xfrm>
            <a:off x="6611375" y="4095425"/>
            <a:ext cx="2007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latin typeface="Roboto"/>
                <a:ea typeface="Roboto"/>
                <a:cs typeface="Roboto"/>
                <a:sym typeface="Roboto"/>
              </a:rPr>
              <a:t>Pending New Partnership</a:t>
            </a:r>
            <a:endParaRPr sz="1600">
              <a:latin typeface="Roboto"/>
              <a:ea typeface="Roboto"/>
              <a:cs typeface="Roboto"/>
              <a:sym typeface="Roboto"/>
            </a:endParaRPr>
          </a:p>
        </p:txBody>
      </p:sp>
      <p:pic>
        <p:nvPicPr>
          <p:cNvPr id="174" name="Google Shape;174;p31"/>
          <p:cNvPicPr preferRelativeResize="0"/>
          <p:nvPr/>
        </p:nvPicPr>
        <p:blipFill>
          <a:blip r:embed="rId5">
            <a:alphaModFix/>
          </a:blip>
          <a:stretch>
            <a:fillRect/>
          </a:stretch>
        </p:blipFill>
        <p:spPr>
          <a:xfrm>
            <a:off x="293787" y="3964275"/>
            <a:ext cx="2537871" cy="799425"/>
          </a:xfrm>
          <a:prstGeom prst="rect">
            <a:avLst/>
          </a:prstGeom>
          <a:noFill/>
          <a:ln>
            <a:noFill/>
          </a:ln>
        </p:spPr>
      </p:pic>
      <p:pic>
        <p:nvPicPr>
          <p:cNvPr id="175" name="Google Shape;175;p31"/>
          <p:cNvPicPr preferRelativeResize="0"/>
          <p:nvPr/>
        </p:nvPicPr>
        <p:blipFill>
          <a:blip r:embed="rId5">
            <a:alphaModFix/>
          </a:blip>
          <a:stretch>
            <a:fillRect/>
          </a:stretch>
        </p:blipFill>
        <p:spPr>
          <a:xfrm>
            <a:off x="3303062" y="3964275"/>
            <a:ext cx="2537871" cy="799425"/>
          </a:xfrm>
          <a:prstGeom prst="rect">
            <a:avLst/>
          </a:prstGeom>
          <a:noFill/>
          <a:ln>
            <a:noFill/>
          </a:ln>
        </p:spPr>
      </p:pic>
      <p:pic>
        <p:nvPicPr>
          <p:cNvPr id="176" name="Google Shape;176;p31"/>
          <p:cNvPicPr preferRelativeResize="0"/>
          <p:nvPr/>
        </p:nvPicPr>
        <p:blipFill>
          <a:blip r:embed="rId6">
            <a:alphaModFix/>
          </a:blip>
          <a:stretch>
            <a:fillRect/>
          </a:stretch>
        </p:blipFill>
        <p:spPr>
          <a:xfrm>
            <a:off x="6526775" y="2492161"/>
            <a:ext cx="2176800" cy="175886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2"/>
          <p:cNvSpPr txBox="1"/>
          <p:nvPr>
            <p:ph idx="4294967295" type="title"/>
          </p:nvPr>
        </p:nvSpPr>
        <p:spPr>
          <a:xfrm>
            <a:off x="334300" y="228600"/>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lang="en" sz="3000">
                <a:solidFill>
                  <a:srgbClr val="00438C"/>
                </a:solidFill>
              </a:rPr>
              <a:t>W</a:t>
            </a:r>
            <a:r>
              <a:rPr b="1" i="0" lang="en" sz="3000" u="none" cap="none" strike="noStrike">
                <a:solidFill>
                  <a:srgbClr val="00438C"/>
                </a:solidFill>
              </a:rPr>
              <a:t>eatherization</a:t>
            </a:r>
            <a:r>
              <a:rPr b="1" lang="en" sz="3000">
                <a:solidFill>
                  <a:srgbClr val="00438C"/>
                </a:solidFill>
              </a:rPr>
              <a:t> </a:t>
            </a:r>
            <a:r>
              <a:rPr b="1" lang="en" sz="3000">
                <a:solidFill>
                  <a:srgbClr val="00438C"/>
                </a:solidFill>
              </a:rPr>
              <a:t>Benefits</a:t>
            </a:r>
            <a:endParaRPr b="1" sz="3000">
              <a:solidFill>
                <a:srgbClr val="00438C"/>
              </a:solidFill>
            </a:endParaRPr>
          </a:p>
        </p:txBody>
      </p:sp>
      <p:sp>
        <p:nvSpPr>
          <p:cNvPr id="182" name="Google Shape;182;p32"/>
          <p:cNvSpPr txBox="1"/>
          <p:nvPr>
            <p:ph idx="1" type="body"/>
          </p:nvPr>
        </p:nvSpPr>
        <p:spPr>
          <a:xfrm>
            <a:off x="174400" y="1200750"/>
            <a:ext cx="8382000" cy="3276900"/>
          </a:xfrm>
          <a:prstGeom prst="rect">
            <a:avLst/>
          </a:prstGeom>
          <a:noFill/>
          <a:ln>
            <a:noFill/>
          </a:ln>
        </p:spPr>
        <p:txBody>
          <a:bodyPr anchorCtr="0" anchor="t" bIns="91400" lIns="91400" spcFirstLastPara="1" rIns="91400" wrap="square" tIns="91400">
            <a:noAutofit/>
          </a:bodyPr>
          <a:lstStyle/>
          <a:p>
            <a:pPr indent="-355600" lvl="0" marL="457200" marR="0" rtl="0" algn="l">
              <a:lnSpc>
                <a:spcPct val="115000"/>
              </a:lnSpc>
              <a:spcBef>
                <a:spcPts val="0"/>
              </a:spcBef>
              <a:spcAft>
                <a:spcPts val="0"/>
              </a:spcAft>
              <a:buClr>
                <a:srgbClr val="00438C"/>
              </a:buClr>
              <a:buSzPts val="2000"/>
              <a:buChar char="●"/>
            </a:pPr>
            <a:r>
              <a:rPr i="0" lang="en" sz="2400" u="none" cap="none" strike="noStrike">
                <a:solidFill>
                  <a:srgbClr val="00438C"/>
                </a:solidFill>
              </a:rPr>
              <a:t>Reduce energy consumption and costs</a:t>
            </a:r>
            <a:endParaRPr i="0" sz="2400" u="none" cap="none" strike="noStrike">
              <a:solidFill>
                <a:srgbClr val="00438C"/>
              </a:solidFill>
            </a:endParaRPr>
          </a:p>
          <a:p>
            <a:pPr indent="-355600" lvl="0" marL="457200" marR="0" rtl="0" algn="l">
              <a:lnSpc>
                <a:spcPct val="115000"/>
              </a:lnSpc>
              <a:spcBef>
                <a:spcPts val="0"/>
              </a:spcBef>
              <a:spcAft>
                <a:spcPts val="0"/>
              </a:spcAft>
              <a:buClr>
                <a:srgbClr val="00438C"/>
              </a:buClr>
              <a:buSzPts val="2000"/>
              <a:buChar char="●"/>
            </a:pPr>
            <a:r>
              <a:rPr lang="en" sz="2400">
                <a:solidFill>
                  <a:srgbClr val="00438C"/>
                </a:solidFill>
              </a:rPr>
              <a:t>Increase home safety</a:t>
            </a:r>
            <a:endParaRPr sz="2400">
              <a:solidFill>
                <a:srgbClr val="00438C"/>
              </a:solidFill>
            </a:endParaRPr>
          </a:p>
          <a:p>
            <a:pPr indent="-355600" lvl="0" marL="457200" marR="0" rtl="0" algn="l">
              <a:lnSpc>
                <a:spcPct val="115000"/>
              </a:lnSpc>
              <a:spcBef>
                <a:spcPts val="0"/>
              </a:spcBef>
              <a:spcAft>
                <a:spcPts val="0"/>
              </a:spcAft>
              <a:buClr>
                <a:srgbClr val="00438C"/>
              </a:buClr>
              <a:buSzPts val="2000"/>
              <a:buChar char="●"/>
            </a:pPr>
            <a:r>
              <a:rPr i="0" lang="en" sz="2400" u="none" cap="none" strike="noStrike">
                <a:solidFill>
                  <a:srgbClr val="00438C"/>
                </a:solidFill>
              </a:rPr>
              <a:t>Improve home comfort</a:t>
            </a:r>
            <a:endParaRPr sz="2400">
              <a:solidFill>
                <a:srgbClr val="00438C"/>
              </a:solidFill>
            </a:endParaRPr>
          </a:p>
          <a:p>
            <a:pPr indent="-355600" lvl="1" marL="914400" marR="0" rtl="0" algn="l">
              <a:lnSpc>
                <a:spcPct val="115000"/>
              </a:lnSpc>
              <a:spcBef>
                <a:spcPts val="0"/>
              </a:spcBef>
              <a:spcAft>
                <a:spcPts val="0"/>
              </a:spcAft>
              <a:buClr>
                <a:srgbClr val="00438C"/>
              </a:buClr>
              <a:buSzPts val="2000"/>
              <a:buChar char="○"/>
            </a:pPr>
            <a:r>
              <a:rPr i="0" lang="en" sz="2200" u="none" cap="none" strike="noStrike">
                <a:solidFill>
                  <a:srgbClr val="00438C"/>
                </a:solidFill>
              </a:rPr>
              <a:t>Reduce drafts</a:t>
            </a:r>
            <a:endParaRPr sz="2200">
              <a:solidFill>
                <a:srgbClr val="00438C"/>
              </a:solidFill>
            </a:endParaRPr>
          </a:p>
          <a:p>
            <a:pPr indent="-355600" lvl="1" marL="914400" marR="0" rtl="0" algn="l">
              <a:lnSpc>
                <a:spcPct val="115000"/>
              </a:lnSpc>
              <a:spcBef>
                <a:spcPts val="0"/>
              </a:spcBef>
              <a:spcAft>
                <a:spcPts val="0"/>
              </a:spcAft>
              <a:buClr>
                <a:srgbClr val="00438C"/>
              </a:buClr>
              <a:buSzPts val="2000"/>
              <a:buChar char="○"/>
            </a:pPr>
            <a:r>
              <a:rPr i="0" lang="en" sz="2200" u="none" cap="none" strike="noStrike">
                <a:solidFill>
                  <a:srgbClr val="00438C"/>
                </a:solidFill>
              </a:rPr>
              <a:t>Improve humidity control</a:t>
            </a:r>
            <a:endParaRPr sz="2200">
              <a:solidFill>
                <a:srgbClr val="00438C"/>
              </a:solidFill>
            </a:endParaRPr>
          </a:p>
          <a:p>
            <a:pPr indent="-355600" lvl="1" marL="914400" marR="0" rtl="0" algn="l">
              <a:lnSpc>
                <a:spcPct val="115000"/>
              </a:lnSpc>
              <a:spcBef>
                <a:spcPts val="0"/>
              </a:spcBef>
              <a:spcAft>
                <a:spcPts val="0"/>
              </a:spcAft>
              <a:buClr>
                <a:srgbClr val="00438C"/>
              </a:buClr>
              <a:buSzPts val="2000"/>
              <a:buChar char="○"/>
            </a:pPr>
            <a:r>
              <a:rPr i="0" lang="en" sz="2200" u="none" cap="none" strike="noStrike">
                <a:solidFill>
                  <a:srgbClr val="00438C"/>
                </a:solidFill>
              </a:rPr>
              <a:t>Improve indoor air quality</a:t>
            </a:r>
            <a:endParaRPr sz="2200">
              <a:solidFill>
                <a:srgbClr val="00438C"/>
              </a:solidFill>
            </a:endParaRPr>
          </a:p>
          <a:p>
            <a:pPr indent="-355600" lvl="1" marL="914400" marR="0" rtl="0" algn="l">
              <a:lnSpc>
                <a:spcPct val="115000"/>
              </a:lnSpc>
              <a:spcBef>
                <a:spcPts val="0"/>
              </a:spcBef>
              <a:spcAft>
                <a:spcPts val="0"/>
              </a:spcAft>
              <a:buClr>
                <a:srgbClr val="00438C"/>
              </a:buClr>
              <a:buSzPts val="2000"/>
              <a:buChar char="○"/>
            </a:pPr>
            <a:r>
              <a:rPr i="0" lang="en" sz="2200" u="none" cap="none" strike="noStrike">
                <a:solidFill>
                  <a:srgbClr val="00438C"/>
                </a:solidFill>
              </a:rPr>
              <a:t>Reduce risk of ice dams</a:t>
            </a:r>
            <a:endParaRPr sz="2200">
              <a:solidFill>
                <a:srgbClr val="00438C"/>
              </a:solidFill>
            </a:endParaRPr>
          </a:p>
        </p:txBody>
      </p:sp>
      <p:pic>
        <p:nvPicPr>
          <p:cNvPr id="183" name="Google Shape;183;p32"/>
          <p:cNvPicPr preferRelativeResize="0"/>
          <p:nvPr/>
        </p:nvPicPr>
        <p:blipFill rotWithShape="1">
          <a:blip r:embed="rId3">
            <a:alphaModFix/>
          </a:blip>
          <a:srcRect b="0" l="0" r="0" t="4333"/>
          <a:stretch/>
        </p:blipFill>
        <p:spPr>
          <a:xfrm>
            <a:off x="6344400" y="740612"/>
            <a:ext cx="2212000" cy="34589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33"/>
          <p:cNvPicPr preferRelativeResize="0"/>
          <p:nvPr/>
        </p:nvPicPr>
        <p:blipFill rotWithShape="1">
          <a:blip r:embed="rId3">
            <a:alphaModFix/>
          </a:blip>
          <a:srcRect b="0" l="0" r="0" t="0"/>
          <a:stretch/>
        </p:blipFill>
        <p:spPr>
          <a:xfrm>
            <a:off x="1760025" y="0"/>
            <a:ext cx="562395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4"/>
          <p:cNvSpPr txBox="1"/>
          <p:nvPr>
            <p:ph type="title"/>
          </p:nvPr>
        </p:nvSpPr>
        <p:spPr>
          <a:xfrm>
            <a:off x="460950" y="423325"/>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i="0" lang="en" sz="3200" u="none" cap="none" strike="noStrike">
                <a:solidFill>
                  <a:schemeClr val="lt1"/>
                </a:solidFill>
              </a:rPr>
              <a:t>What </a:t>
            </a:r>
            <a:r>
              <a:rPr b="1" lang="en"/>
              <a:t>i</a:t>
            </a:r>
            <a:r>
              <a:rPr b="1" i="0" lang="en" sz="3200" u="none" cap="none" strike="noStrike">
                <a:solidFill>
                  <a:schemeClr val="lt1"/>
                </a:solidFill>
              </a:rPr>
              <a:t>s </a:t>
            </a:r>
            <a:r>
              <a:rPr b="1" lang="en"/>
              <a:t>a</a:t>
            </a:r>
            <a:r>
              <a:rPr b="1" i="0" lang="en" sz="3200" u="none" cap="none" strike="noStrike">
                <a:solidFill>
                  <a:schemeClr val="lt1"/>
                </a:solidFill>
              </a:rPr>
              <a:t> </a:t>
            </a:r>
            <a:r>
              <a:rPr b="1" lang="en"/>
              <a:t>H</a:t>
            </a:r>
            <a:r>
              <a:rPr b="1" i="0" lang="en" sz="3200" u="none" cap="none" strike="noStrike">
                <a:solidFill>
                  <a:schemeClr val="lt1"/>
                </a:solidFill>
              </a:rPr>
              <a:t>eat </a:t>
            </a:r>
            <a:r>
              <a:rPr b="1" lang="en"/>
              <a:t>P</a:t>
            </a:r>
            <a:r>
              <a:rPr b="1" i="0" lang="en" sz="3200" u="none" cap="none" strike="noStrike">
                <a:solidFill>
                  <a:schemeClr val="lt1"/>
                </a:solidFill>
              </a:rPr>
              <a:t>ump?</a:t>
            </a:r>
            <a:endParaRPr b="1"/>
          </a:p>
        </p:txBody>
      </p:sp>
      <p:pic>
        <p:nvPicPr>
          <p:cNvPr descr="Image result for heat pump" id="194" name="Google Shape;194;p34"/>
          <p:cNvPicPr preferRelativeResize="0"/>
          <p:nvPr/>
        </p:nvPicPr>
        <p:blipFill rotWithShape="1">
          <a:blip r:embed="rId3">
            <a:alphaModFix/>
          </a:blip>
          <a:srcRect b="0" l="0" r="0" t="0"/>
          <a:stretch/>
        </p:blipFill>
        <p:spPr>
          <a:xfrm>
            <a:off x="1509630" y="1732307"/>
            <a:ext cx="6124756" cy="28656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sp>
        <p:nvSpPr>
          <p:cNvPr id="199" name="Google Shape;199;p35"/>
          <p:cNvSpPr txBox="1"/>
          <p:nvPr>
            <p:ph idx="4294967295" type="title"/>
          </p:nvPr>
        </p:nvSpPr>
        <p:spPr>
          <a:xfrm>
            <a:off x="1980750" y="102525"/>
            <a:ext cx="5182500" cy="767700"/>
          </a:xfrm>
          <a:prstGeom prst="rect">
            <a:avLst/>
          </a:prstGeom>
          <a:noFill/>
          <a:ln>
            <a:noFill/>
          </a:ln>
        </p:spPr>
        <p:txBody>
          <a:bodyPr anchorCtr="0" anchor="b" bIns="91400" lIns="91400" spcFirstLastPara="1" rIns="91400" wrap="square" tIns="91400">
            <a:noAutofit/>
          </a:bodyPr>
          <a:lstStyle/>
          <a:p>
            <a:pPr indent="0" lvl="0" marL="0" marR="0" rtl="0" algn="ctr">
              <a:lnSpc>
                <a:spcPct val="100000"/>
              </a:lnSpc>
              <a:spcBef>
                <a:spcPts val="0"/>
              </a:spcBef>
              <a:spcAft>
                <a:spcPts val="0"/>
              </a:spcAft>
              <a:buClr>
                <a:schemeClr val="lt1"/>
              </a:buClr>
              <a:buSzPts val="3200"/>
              <a:buFont typeface="Roboto"/>
              <a:buNone/>
            </a:pPr>
            <a:r>
              <a:rPr b="1" lang="en">
                <a:solidFill>
                  <a:srgbClr val="00438C"/>
                </a:solidFill>
              </a:rPr>
              <a:t>Types of Heat Pumps</a:t>
            </a:r>
            <a:endParaRPr i="0" sz="3200" u="none" cap="none" strike="noStrike">
              <a:solidFill>
                <a:srgbClr val="00438C"/>
              </a:solidFill>
            </a:endParaRPr>
          </a:p>
        </p:txBody>
      </p:sp>
      <p:sp>
        <p:nvSpPr>
          <p:cNvPr id="200" name="Google Shape;200;p35"/>
          <p:cNvSpPr/>
          <p:nvPr/>
        </p:nvSpPr>
        <p:spPr>
          <a:xfrm>
            <a:off x="112425" y="870225"/>
            <a:ext cx="4452600" cy="3788400"/>
          </a:xfrm>
          <a:prstGeom prst="rect">
            <a:avLst/>
          </a:prstGeom>
          <a:solidFill>
            <a:srgbClr val="FDB515"/>
          </a:solidFill>
          <a:ln cap="flat" cmpd="sng" w="25400">
            <a:solidFill>
              <a:srgbClr val="FDB5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83AFF7"/>
              </a:solidFill>
              <a:latin typeface="Arial"/>
              <a:ea typeface="Arial"/>
              <a:cs typeface="Arial"/>
              <a:sym typeface="Arial"/>
            </a:endParaRPr>
          </a:p>
        </p:txBody>
      </p:sp>
      <p:sp>
        <p:nvSpPr>
          <p:cNvPr id="201" name="Google Shape;201;p35"/>
          <p:cNvSpPr/>
          <p:nvPr/>
        </p:nvSpPr>
        <p:spPr>
          <a:xfrm>
            <a:off x="4572000" y="870225"/>
            <a:ext cx="4452600" cy="3788400"/>
          </a:xfrm>
          <a:prstGeom prst="rect">
            <a:avLst/>
          </a:prstGeom>
          <a:solidFill>
            <a:srgbClr val="7ECEFF"/>
          </a:solidFill>
          <a:ln cap="flat" cmpd="sng" w="25400">
            <a:solidFill>
              <a:srgbClr val="7ECE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83AFF7"/>
              </a:solidFill>
              <a:latin typeface="Arial"/>
              <a:ea typeface="Arial"/>
              <a:cs typeface="Arial"/>
              <a:sym typeface="Arial"/>
            </a:endParaRPr>
          </a:p>
        </p:txBody>
      </p:sp>
      <p:sp>
        <p:nvSpPr>
          <p:cNvPr id="202" name="Google Shape;202;p35"/>
          <p:cNvSpPr/>
          <p:nvPr/>
        </p:nvSpPr>
        <p:spPr>
          <a:xfrm>
            <a:off x="630100" y="3025475"/>
            <a:ext cx="3934200" cy="1503600"/>
          </a:xfrm>
          <a:prstGeom prst="roundRect">
            <a:avLst>
              <a:gd fmla="val 16667" name="adj"/>
            </a:avLst>
          </a:prstGeom>
          <a:solidFill>
            <a:schemeClr val="accent1"/>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1371600" marR="0" rtl="0" algn="l">
              <a:lnSpc>
                <a:spcPct val="100000"/>
              </a:lnSpc>
              <a:spcBef>
                <a:spcPts val="0"/>
              </a:spcBef>
              <a:spcAft>
                <a:spcPts val="0"/>
              </a:spcAft>
              <a:buClr>
                <a:srgbClr val="000000"/>
              </a:buClr>
              <a:buSzPts val="1400"/>
              <a:buFont typeface="Arial"/>
              <a:buNone/>
            </a:pPr>
            <a:r>
              <a:rPr lang="en" sz="2000">
                <a:solidFill>
                  <a:schemeClr val="lt1"/>
                </a:solidFill>
              </a:rPr>
              <a:t>   </a:t>
            </a:r>
            <a:r>
              <a:rPr lang="en" sz="2000">
                <a:solidFill>
                  <a:schemeClr val="lt1"/>
                </a:solidFill>
              </a:rPr>
              <a:t>   </a:t>
            </a:r>
            <a:r>
              <a:rPr i="0" lang="en" sz="2000" u="none" cap="none" strike="noStrike">
                <a:solidFill>
                  <a:schemeClr val="lt1"/>
                </a:solidFill>
                <a:latin typeface="Karla"/>
                <a:ea typeface="Karla"/>
                <a:cs typeface="Karla"/>
                <a:sym typeface="Karla"/>
              </a:rPr>
              <a:t>Air </a:t>
            </a:r>
            <a:r>
              <a:rPr lang="en" sz="2000">
                <a:solidFill>
                  <a:schemeClr val="lt1"/>
                </a:solidFill>
                <a:latin typeface="Karla"/>
                <a:ea typeface="Karla"/>
                <a:cs typeface="Karla"/>
                <a:sym typeface="Karla"/>
              </a:rPr>
              <a:t>S</a:t>
            </a:r>
            <a:r>
              <a:rPr i="0" lang="en" sz="2000" u="none" cap="none" strike="noStrike">
                <a:solidFill>
                  <a:schemeClr val="lt1"/>
                </a:solidFill>
                <a:latin typeface="Karla"/>
                <a:ea typeface="Karla"/>
                <a:cs typeface="Karla"/>
                <a:sym typeface="Karla"/>
              </a:rPr>
              <a:t>ource </a:t>
            </a:r>
            <a:br>
              <a:rPr i="0" lang="en" sz="2000" u="none" cap="none" strike="noStrike">
                <a:solidFill>
                  <a:schemeClr val="lt1"/>
                </a:solidFill>
                <a:latin typeface="Karla"/>
                <a:ea typeface="Karla"/>
                <a:cs typeface="Karla"/>
                <a:sym typeface="Karla"/>
              </a:rPr>
            </a:br>
            <a:r>
              <a:rPr lang="en" sz="2000">
                <a:solidFill>
                  <a:schemeClr val="lt1"/>
                </a:solidFill>
                <a:latin typeface="Karla"/>
                <a:ea typeface="Karla"/>
                <a:cs typeface="Karla"/>
                <a:sym typeface="Karla"/>
              </a:rPr>
              <a:t>      H</a:t>
            </a:r>
            <a:r>
              <a:rPr i="0" lang="en" sz="2000" u="none" cap="none" strike="noStrike">
                <a:solidFill>
                  <a:schemeClr val="lt1"/>
                </a:solidFill>
                <a:latin typeface="Karla"/>
                <a:ea typeface="Karla"/>
                <a:cs typeface="Karla"/>
                <a:sym typeface="Karla"/>
              </a:rPr>
              <a:t>eat </a:t>
            </a:r>
            <a:r>
              <a:rPr lang="en" sz="2000">
                <a:solidFill>
                  <a:schemeClr val="lt1"/>
                </a:solidFill>
                <a:latin typeface="Karla"/>
                <a:ea typeface="Karla"/>
                <a:cs typeface="Karla"/>
                <a:sym typeface="Karla"/>
              </a:rPr>
              <a:t>P</a:t>
            </a:r>
            <a:r>
              <a:rPr i="0" lang="en" sz="2000" u="none" cap="none" strike="noStrike">
                <a:solidFill>
                  <a:schemeClr val="lt1"/>
                </a:solidFill>
                <a:latin typeface="Karla"/>
                <a:ea typeface="Karla"/>
                <a:cs typeface="Karla"/>
                <a:sym typeface="Karla"/>
              </a:rPr>
              <a:t>ump</a:t>
            </a:r>
            <a:endParaRPr i="0" sz="2000" u="none" cap="none" strike="noStrike">
              <a:solidFill>
                <a:srgbClr val="000000"/>
              </a:solidFill>
              <a:latin typeface="Karla"/>
              <a:ea typeface="Karla"/>
              <a:cs typeface="Karla"/>
              <a:sym typeface="Karla"/>
            </a:endParaRPr>
          </a:p>
        </p:txBody>
      </p:sp>
      <p:sp>
        <p:nvSpPr>
          <p:cNvPr id="203" name="Google Shape;203;p35"/>
          <p:cNvSpPr/>
          <p:nvPr/>
        </p:nvSpPr>
        <p:spPr>
          <a:xfrm>
            <a:off x="2573400" y="1563875"/>
            <a:ext cx="3997200" cy="1461600"/>
          </a:xfrm>
          <a:prstGeom prst="roundRect">
            <a:avLst>
              <a:gd fmla="val 16667" name="adj"/>
            </a:avLst>
          </a:prstGeom>
          <a:solidFill>
            <a:schemeClr val="accent1"/>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 sz="2000">
                <a:solidFill>
                  <a:schemeClr val="lt1"/>
                </a:solidFill>
              </a:rPr>
              <a:t>                     </a:t>
            </a:r>
            <a:r>
              <a:rPr i="0" lang="en" sz="2000" u="none" cap="none" strike="noStrike">
                <a:solidFill>
                  <a:schemeClr val="lt1"/>
                </a:solidFill>
                <a:latin typeface="Karla"/>
                <a:ea typeface="Karla"/>
                <a:cs typeface="Karla"/>
                <a:sym typeface="Karla"/>
              </a:rPr>
              <a:t>Ground </a:t>
            </a:r>
            <a:r>
              <a:rPr lang="en" sz="2000">
                <a:solidFill>
                  <a:schemeClr val="lt1"/>
                </a:solidFill>
                <a:latin typeface="Karla"/>
                <a:ea typeface="Karla"/>
                <a:cs typeface="Karla"/>
                <a:sym typeface="Karla"/>
              </a:rPr>
              <a:t>S</a:t>
            </a:r>
            <a:r>
              <a:rPr i="0" lang="en" sz="2000" u="none" cap="none" strike="noStrike">
                <a:solidFill>
                  <a:schemeClr val="lt1"/>
                </a:solidFill>
                <a:latin typeface="Karla"/>
                <a:ea typeface="Karla"/>
                <a:cs typeface="Karla"/>
                <a:sym typeface="Karla"/>
              </a:rPr>
              <a:t>ource </a:t>
            </a:r>
            <a:endParaRPr i="0" sz="2000" u="none" cap="none" strike="noStrike">
              <a:solidFill>
                <a:srgbClr val="000000"/>
              </a:solidFill>
              <a:latin typeface="Karla"/>
              <a:ea typeface="Karla"/>
              <a:cs typeface="Karla"/>
              <a:sym typeface="Karla"/>
            </a:endParaRPr>
          </a:p>
          <a:p>
            <a:pPr indent="0" lvl="0" marL="0" marR="0" rtl="0" algn="ctr">
              <a:lnSpc>
                <a:spcPct val="100000"/>
              </a:lnSpc>
              <a:spcBef>
                <a:spcPts val="0"/>
              </a:spcBef>
              <a:spcAft>
                <a:spcPts val="0"/>
              </a:spcAft>
              <a:buClr>
                <a:srgbClr val="000000"/>
              </a:buClr>
              <a:buSzPts val="1400"/>
              <a:buFont typeface="Arial"/>
              <a:buNone/>
            </a:pPr>
            <a:r>
              <a:rPr lang="en" sz="2000">
                <a:solidFill>
                  <a:schemeClr val="lt1"/>
                </a:solidFill>
                <a:latin typeface="Karla"/>
                <a:ea typeface="Karla"/>
                <a:cs typeface="Karla"/>
                <a:sym typeface="Karla"/>
              </a:rPr>
              <a:t>                     </a:t>
            </a:r>
            <a:r>
              <a:rPr i="0" lang="en" sz="2000" u="none" cap="none" strike="noStrike">
                <a:solidFill>
                  <a:schemeClr val="lt1"/>
                </a:solidFill>
                <a:latin typeface="Karla"/>
                <a:ea typeface="Karla"/>
                <a:cs typeface="Karla"/>
                <a:sym typeface="Karla"/>
              </a:rPr>
              <a:t>Heat </a:t>
            </a:r>
            <a:r>
              <a:rPr lang="en" sz="2000">
                <a:solidFill>
                  <a:schemeClr val="lt1"/>
                </a:solidFill>
                <a:latin typeface="Karla"/>
                <a:ea typeface="Karla"/>
                <a:cs typeface="Karla"/>
                <a:sym typeface="Karla"/>
              </a:rPr>
              <a:t>P</a:t>
            </a:r>
            <a:r>
              <a:rPr i="0" lang="en" sz="2000" u="none" cap="none" strike="noStrike">
                <a:solidFill>
                  <a:schemeClr val="lt1"/>
                </a:solidFill>
                <a:latin typeface="Karla"/>
                <a:ea typeface="Karla"/>
                <a:cs typeface="Karla"/>
                <a:sym typeface="Karla"/>
              </a:rPr>
              <a:t>ump</a:t>
            </a:r>
            <a:endParaRPr i="0" sz="2000" u="none" cap="none" strike="noStrike">
              <a:solidFill>
                <a:srgbClr val="000000"/>
              </a:solidFill>
              <a:latin typeface="Karla"/>
              <a:ea typeface="Karla"/>
              <a:cs typeface="Karla"/>
              <a:sym typeface="Karla"/>
            </a:endParaRPr>
          </a:p>
        </p:txBody>
      </p:sp>
      <p:pic>
        <p:nvPicPr>
          <p:cNvPr id="204" name="Google Shape;204;p35"/>
          <p:cNvPicPr preferRelativeResize="0"/>
          <p:nvPr/>
        </p:nvPicPr>
        <p:blipFill rotWithShape="1">
          <a:blip r:embed="rId3">
            <a:alphaModFix/>
          </a:blip>
          <a:srcRect b="0" l="16212" r="0" t="0"/>
          <a:stretch/>
        </p:blipFill>
        <p:spPr>
          <a:xfrm>
            <a:off x="2736550" y="1738774"/>
            <a:ext cx="1658599" cy="1111802"/>
          </a:xfrm>
          <a:prstGeom prst="rect">
            <a:avLst/>
          </a:prstGeom>
          <a:noFill/>
          <a:ln>
            <a:noFill/>
          </a:ln>
        </p:spPr>
      </p:pic>
      <p:sp>
        <p:nvSpPr>
          <p:cNvPr id="205" name="Google Shape;205;p35"/>
          <p:cNvSpPr/>
          <p:nvPr/>
        </p:nvSpPr>
        <p:spPr>
          <a:xfrm>
            <a:off x="4564300" y="3025475"/>
            <a:ext cx="3866100" cy="1503600"/>
          </a:xfrm>
          <a:prstGeom prst="roundRect">
            <a:avLst>
              <a:gd fmla="val 16667" name="adj"/>
            </a:avLst>
          </a:prstGeom>
          <a:solidFill>
            <a:schemeClr val="accent1"/>
          </a:solidFill>
          <a:ln cap="flat" cmpd="sng" w="25400">
            <a:solidFill>
              <a:srgbClr val="015689"/>
            </a:solidFill>
            <a:prstDash val="solid"/>
            <a:round/>
            <a:headEnd len="sm" w="sm" type="none"/>
            <a:tailEnd len="sm" w="sm" type="none"/>
          </a:ln>
        </p:spPr>
        <p:txBody>
          <a:bodyPr anchorCtr="0" anchor="ctr" bIns="45700" lIns="91425" spcFirstLastPara="1" rIns="91425" wrap="square" tIns="45700">
            <a:noAutofit/>
          </a:bodyPr>
          <a:lstStyle/>
          <a:p>
            <a:pPr indent="457200" lvl="0" marL="1371600" marR="0" rtl="0" algn="l">
              <a:lnSpc>
                <a:spcPct val="100000"/>
              </a:lnSpc>
              <a:spcBef>
                <a:spcPts val="0"/>
              </a:spcBef>
              <a:spcAft>
                <a:spcPts val="0"/>
              </a:spcAft>
              <a:buClr>
                <a:srgbClr val="000000"/>
              </a:buClr>
              <a:buSzPts val="1400"/>
              <a:buFont typeface="Arial"/>
              <a:buNone/>
            </a:pPr>
            <a:r>
              <a:rPr i="0" lang="en" sz="2000" u="none" cap="none" strike="noStrike">
                <a:solidFill>
                  <a:schemeClr val="lt1"/>
                </a:solidFill>
                <a:latin typeface="Karla"/>
                <a:ea typeface="Karla"/>
                <a:cs typeface="Karla"/>
                <a:sym typeface="Karla"/>
              </a:rPr>
              <a:t>Heat </a:t>
            </a:r>
            <a:r>
              <a:rPr lang="en" sz="2000">
                <a:solidFill>
                  <a:schemeClr val="lt1"/>
                </a:solidFill>
                <a:latin typeface="Karla"/>
                <a:ea typeface="Karla"/>
                <a:cs typeface="Karla"/>
                <a:sym typeface="Karla"/>
              </a:rPr>
              <a:t>P</a:t>
            </a:r>
            <a:r>
              <a:rPr i="0" lang="en" sz="2000" u="none" cap="none" strike="noStrike">
                <a:solidFill>
                  <a:schemeClr val="lt1"/>
                </a:solidFill>
                <a:latin typeface="Karla"/>
                <a:ea typeface="Karla"/>
                <a:cs typeface="Karla"/>
                <a:sym typeface="Karla"/>
              </a:rPr>
              <a:t>ump</a:t>
            </a:r>
            <a:endParaRPr sz="2000">
              <a:solidFill>
                <a:schemeClr val="lt1"/>
              </a:solidFill>
              <a:latin typeface="Karla"/>
              <a:ea typeface="Karla"/>
              <a:cs typeface="Karla"/>
              <a:sym typeface="Karla"/>
            </a:endParaRPr>
          </a:p>
          <a:p>
            <a:pPr indent="0" lvl="0" marL="1371600" marR="0" rtl="0" algn="l">
              <a:lnSpc>
                <a:spcPct val="100000"/>
              </a:lnSpc>
              <a:spcBef>
                <a:spcPts val="0"/>
              </a:spcBef>
              <a:spcAft>
                <a:spcPts val="0"/>
              </a:spcAft>
              <a:buClr>
                <a:srgbClr val="000000"/>
              </a:buClr>
              <a:buSzPts val="1400"/>
              <a:buFont typeface="Arial"/>
              <a:buNone/>
            </a:pPr>
            <a:r>
              <a:rPr lang="en" sz="2000">
                <a:solidFill>
                  <a:schemeClr val="lt1"/>
                </a:solidFill>
                <a:latin typeface="Karla"/>
                <a:ea typeface="Karla"/>
                <a:cs typeface="Karla"/>
                <a:sym typeface="Karla"/>
              </a:rPr>
              <a:t>     </a:t>
            </a:r>
            <a:r>
              <a:rPr lang="en" sz="2000">
                <a:solidFill>
                  <a:schemeClr val="lt1"/>
                </a:solidFill>
                <a:latin typeface="Karla"/>
                <a:ea typeface="Karla"/>
                <a:cs typeface="Karla"/>
                <a:sym typeface="Karla"/>
              </a:rPr>
              <a:t>W</a:t>
            </a:r>
            <a:r>
              <a:rPr i="0" lang="en" sz="2000" u="none" cap="none" strike="noStrike">
                <a:solidFill>
                  <a:schemeClr val="lt1"/>
                </a:solidFill>
                <a:latin typeface="Karla"/>
                <a:ea typeface="Karla"/>
                <a:cs typeface="Karla"/>
                <a:sym typeface="Karla"/>
              </a:rPr>
              <a:t>ater </a:t>
            </a:r>
            <a:r>
              <a:rPr lang="en" sz="2000">
                <a:solidFill>
                  <a:schemeClr val="lt1"/>
                </a:solidFill>
                <a:latin typeface="Karla"/>
                <a:ea typeface="Karla"/>
                <a:cs typeface="Karla"/>
                <a:sym typeface="Karla"/>
              </a:rPr>
              <a:t>H</a:t>
            </a:r>
            <a:r>
              <a:rPr i="0" lang="en" sz="2000" u="none" cap="none" strike="noStrike">
                <a:solidFill>
                  <a:schemeClr val="lt1"/>
                </a:solidFill>
                <a:latin typeface="Karla"/>
                <a:ea typeface="Karla"/>
                <a:cs typeface="Karla"/>
                <a:sym typeface="Karla"/>
              </a:rPr>
              <a:t>eater</a:t>
            </a:r>
            <a:endParaRPr i="0" sz="2000" u="none" cap="none" strike="noStrike">
              <a:solidFill>
                <a:srgbClr val="000000"/>
              </a:solidFill>
              <a:latin typeface="Karla"/>
              <a:ea typeface="Karla"/>
              <a:cs typeface="Karla"/>
              <a:sym typeface="Karla"/>
            </a:endParaRPr>
          </a:p>
        </p:txBody>
      </p:sp>
      <p:sp>
        <p:nvSpPr>
          <p:cNvPr id="206" name="Google Shape;206;p35"/>
          <p:cNvSpPr txBox="1"/>
          <p:nvPr/>
        </p:nvSpPr>
        <p:spPr>
          <a:xfrm>
            <a:off x="5125350" y="920100"/>
            <a:ext cx="3345900" cy="53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400"/>
              <a:buFont typeface="Arial"/>
              <a:buNone/>
            </a:pPr>
            <a:r>
              <a:rPr b="1" lang="en" sz="2000">
                <a:solidFill>
                  <a:srgbClr val="00438C"/>
                </a:solidFill>
                <a:latin typeface="Karla"/>
                <a:ea typeface="Karla"/>
                <a:cs typeface="Karla"/>
                <a:sym typeface="Karla"/>
              </a:rPr>
              <a:t>Hot Water Heating</a:t>
            </a:r>
            <a:endParaRPr>
              <a:solidFill>
                <a:srgbClr val="00438C"/>
              </a:solidFill>
              <a:latin typeface="Karla"/>
              <a:ea typeface="Karla"/>
              <a:cs typeface="Karla"/>
              <a:sym typeface="Karla"/>
            </a:endParaRPr>
          </a:p>
        </p:txBody>
      </p:sp>
      <p:sp>
        <p:nvSpPr>
          <p:cNvPr id="207" name="Google Shape;207;p35"/>
          <p:cNvSpPr txBox="1"/>
          <p:nvPr/>
        </p:nvSpPr>
        <p:spPr>
          <a:xfrm>
            <a:off x="371625" y="943200"/>
            <a:ext cx="3934200" cy="4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400"/>
              <a:buFont typeface="Arial"/>
              <a:buNone/>
            </a:pPr>
            <a:r>
              <a:rPr b="1" lang="en" sz="2000">
                <a:solidFill>
                  <a:srgbClr val="00438C"/>
                </a:solidFill>
                <a:latin typeface="Karla"/>
                <a:ea typeface="Karla"/>
                <a:cs typeface="Karla"/>
                <a:sym typeface="Karla"/>
              </a:rPr>
              <a:t>Space Heating &amp; Cooling</a:t>
            </a:r>
            <a:endParaRPr>
              <a:solidFill>
                <a:srgbClr val="00438C"/>
              </a:solidFill>
              <a:latin typeface="Karla"/>
              <a:ea typeface="Karla"/>
              <a:cs typeface="Karla"/>
              <a:sym typeface="Karla"/>
            </a:endParaRPr>
          </a:p>
        </p:txBody>
      </p:sp>
      <p:pic>
        <p:nvPicPr>
          <p:cNvPr id="208" name="Google Shape;208;p35"/>
          <p:cNvPicPr preferRelativeResize="0"/>
          <p:nvPr/>
        </p:nvPicPr>
        <p:blipFill rotWithShape="1">
          <a:blip r:embed="rId4">
            <a:alphaModFix/>
          </a:blip>
          <a:srcRect b="0" l="11360" r="35428" t="29971"/>
          <a:stretch/>
        </p:blipFill>
        <p:spPr>
          <a:xfrm>
            <a:off x="881300" y="3167250"/>
            <a:ext cx="1341075" cy="1178051"/>
          </a:xfrm>
          <a:prstGeom prst="rect">
            <a:avLst/>
          </a:prstGeom>
          <a:noFill/>
          <a:ln>
            <a:noFill/>
          </a:ln>
        </p:spPr>
      </p:pic>
      <p:pic>
        <p:nvPicPr>
          <p:cNvPr id="209" name="Google Shape;209;p35"/>
          <p:cNvPicPr preferRelativeResize="0"/>
          <p:nvPr/>
        </p:nvPicPr>
        <p:blipFill>
          <a:blip r:embed="rId5">
            <a:alphaModFix/>
          </a:blip>
          <a:stretch>
            <a:fillRect/>
          </a:stretch>
        </p:blipFill>
        <p:spPr>
          <a:xfrm>
            <a:off x="4805175" y="3046475"/>
            <a:ext cx="1461600" cy="1461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6"/>
          <p:cNvSpPr txBox="1"/>
          <p:nvPr>
            <p:ph idx="4294967295" type="title"/>
          </p:nvPr>
        </p:nvSpPr>
        <p:spPr>
          <a:xfrm>
            <a:off x="460950" y="379775"/>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lang="en">
                <a:solidFill>
                  <a:srgbClr val="FFFFFF"/>
                </a:solidFill>
              </a:rPr>
              <a:t>Types of Ground Source Heat Pumps</a:t>
            </a:r>
            <a:endParaRPr b="1" i="0" sz="3200" u="none" cap="none" strike="noStrike">
              <a:solidFill>
                <a:srgbClr val="FFFFFF"/>
              </a:solidFill>
            </a:endParaRPr>
          </a:p>
        </p:txBody>
      </p:sp>
      <p:sp>
        <p:nvSpPr>
          <p:cNvPr id="215" name="Google Shape;215;p36"/>
          <p:cNvSpPr txBox="1"/>
          <p:nvPr/>
        </p:nvSpPr>
        <p:spPr>
          <a:xfrm>
            <a:off x="3272120" y="2605250"/>
            <a:ext cx="1384800" cy="522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DB515"/>
                </a:solidFill>
                <a:latin typeface="Roboto"/>
                <a:ea typeface="Roboto"/>
                <a:cs typeface="Roboto"/>
                <a:sym typeface="Roboto"/>
              </a:rPr>
              <a:t>Horizonta</a:t>
            </a:r>
            <a:r>
              <a:rPr b="1" i="0" lang="en" sz="2000" u="none" cap="none" strike="noStrike">
                <a:solidFill>
                  <a:srgbClr val="FDB515"/>
                </a:solidFill>
                <a:latin typeface="Roboto"/>
                <a:ea typeface="Roboto"/>
                <a:cs typeface="Roboto"/>
                <a:sym typeface="Roboto"/>
              </a:rPr>
              <a:t>l  </a:t>
            </a:r>
            <a:endParaRPr b="1" i="0" sz="2000" u="none" cap="none" strike="noStrike">
              <a:solidFill>
                <a:srgbClr val="FDB515"/>
              </a:solidFill>
              <a:latin typeface="Roboto"/>
              <a:ea typeface="Roboto"/>
              <a:cs typeface="Roboto"/>
              <a:sym typeface="Roboto"/>
            </a:endParaRPr>
          </a:p>
        </p:txBody>
      </p:sp>
      <p:sp>
        <p:nvSpPr>
          <p:cNvPr id="216" name="Google Shape;216;p36"/>
          <p:cNvSpPr txBox="1"/>
          <p:nvPr/>
        </p:nvSpPr>
        <p:spPr>
          <a:xfrm>
            <a:off x="426500" y="1941675"/>
            <a:ext cx="2154900" cy="450900"/>
          </a:xfrm>
          <a:prstGeom prst="rect">
            <a:avLst/>
          </a:prstGeom>
          <a:solidFill>
            <a:srgbClr val="FDB51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i="0" lang="en" sz="1800" u="none" cap="none" strike="noStrike">
                <a:solidFill>
                  <a:srgbClr val="FFFFFF"/>
                </a:solidFill>
                <a:latin typeface="Roboto"/>
                <a:ea typeface="Roboto"/>
                <a:cs typeface="Roboto"/>
                <a:sym typeface="Roboto"/>
              </a:rPr>
              <a:t>Closed Loop</a:t>
            </a:r>
            <a:endParaRPr i="0" sz="1200" u="none" cap="none" strike="noStrike">
              <a:solidFill>
                <a:srgbClr val="FFFFFF"/>
              </a:solidFill>
              <a:latin typeface="Roboto"/>
              <a:ea typeface="Roboto"/>
              <a:cs typeface="Roboto"/>
              <a:sym typeface="Roboto"/>
            </a:endParaRPr>
          </a:p>
        </p:txBody>
      </p:sp>
      <p:sp>
        <p:nvSpPr>
          <p:cNvPr id="217" name="Google Shape;217;p36"/>
          <p:cNvSpPr txBox="1"/>
          <p:nvPr/>
        </p:nvSpPr>
        <p:spPr>
          <a:xfrm>
            <a:off x="7628500" y="2667350"/>
            <a:ext cx="1089000" cy="39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DB515"/>
                </a:solidFill>
                <a:latin typeface="Roboto"/>
                <a:ea typeface="Roboto"/>
                <a:cs typeface="Roboto"/>
                <a:sym typeface="Roboto"/>
              </a:rPr>
              <a:t>Vertical</a:t>
            </a:r>
            <a:endParaRPr b="1" i="0" sz="1800" u="none" cap="none" strike="noStrike">
              <a:solidFill>
                <a:srgbClr val="FDB515"/>
              </a:solidFill>
              <a:latin typeface="Roboto"/>
              <a:ea typeface="Roboto"/>
              <a:cs typeface="Roboto"/>
              <a:sym typeface="Roboto"/>
            </a:endParaRPr>
          </a:p>
        </p:txBody>
      </p:sp>
      <p:pic>
        <p:nvPicPr>
          <p:cNvPr id="218" name="Google Shape;218;p36"/>
          <p:cNvPicPr preferRelativeResize="0"/>
          <p:nvPr/>
        </p:nvPicPr>
        <p:blipFill rotWithShape="1">
          <a:blip r:embed="rId3">
            <a:alphaModFix/>
          </a:blip>
          <a:srcRect b="0" l="0" r="0" t="0"/>
          <a:stretch/>
        </p:blipFill>
        <p:spPr>
          <a:xfrm>
            <a:off x="426499" y="2605250"/>
            <a:ext cx="2845625" cy="2322550"/>
          </a:xfrm>
          <a:prstGeom prst="rect">
            <a:avLst/>
          </a:prstGeom>
          <a:noFill/>
          <a:ln cap="flat" cmpd="sng" w="9525">
            <a:solidFill>
              <a:schemeClr val="accent6"/>
            </a:solidFill>
            <a:prstDash val="solid"/>
            <a:round/>
            <a:headEnd len="sm" w="sm" type="none"/>
            <a:tailEnd len="sm" w="sm" type="none"/>
          </a:ln>
        </p:spPr>
      </p:pic>
      <p:pic>
        <p:nvPicPr>
          <p:cNvPr id="219" name="Google Shape;219;p36"/>
          <p:cNvPicPr preferRelativeResize="0"/>
          <p:nvPr/>
        </p:nvPicPr>
        <p:blipFill rotWithShape="1">
          <a:blip r:embed="rId4">
            <a:alphaModFix/>
          </a:blip>
          <a:srcRect b="0" l="0" r="0" t="0"/>
          <a:stretch/>
        </p:blipFill>
        <p:spPr>
          <a:xfrm>
            <a:off x="4782882" y="2605238"/>
            <a:ext cx="2845625" cy="2322570"/>
          </a:xfrm>
          <a:prstGeom prst="rect">
            <a:avLst/>
          </a:prstGeom>
          <a:noFill/>
          <a:ln cap="flat" cmpd="sng" w="9525">
            <a:solidFill>
              <a:schemeClr val="accent6"/>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7"/>
          <p:cNvSpPr txBox="1"/>
          <p:nvPr>
            <p:ph idx="4294967295" type="title"/>
          </p:nvPr>
        </p:nvSpPr>
        <p:spPr>
          <a:xfrm>
            <a:off x="234825" y="465800"/>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i="0" lang="en" sz="3000" u="none" cap="none" strike="noStrike">
                <a:solidFill>
                  <a:srgbClr val="00438C"/>
                </a:solidFill>
              </a:rPr>
              <a:t>Ground </a:t>
            </a:r>
            <a:r>
              <a:rPr b="1" lang="en" sz="3000">
                <a:solidFill>
                  <a:srgbClr val="00438C"/>
                </a:solidFill>
              </a:rPr>
              <a:t>S</a:t>
            </a:r>
            <a:r>
              <a:rPr b="1" i="0" lang="en" sz="3000" u="none" cap="none" strike="noStrike">
                <a:solidFill>
                  <a:srgbClr val="00438C"/>
                </a:solidFill>
              </a:rPr>
              <a:t>ource </a:t>
            </a:r>
            <a:r>
              <a:rPr b="1" lang="en" sz="3000">
                <a:solidFill>
                  <a:srgbClr val="00438C"/>
                </a:solidFill>
              </a:rPr>
              <a:t>H</a:t>
            </a:r>
            <a:r>
              <a:rPr b="1" i="0" lang="en" sz="3000" u="none" cap="none" strike="noStrike">
                <a:solidFill>
                  <a:srgbClr val="00438C"/>
                </a:solidFill>
              </a:rPr>
              <a:t>eat </a:t>
            </a:r>
            <a:r>
              <a:rPr b="1" lang="en" sz="3000">
                <a:solidFill>
                  <a:srgbClr val="00438C"/>
                </a:solidFill>
              </a:rPr>
              <a:t>P</a:t>
            </a:r>
            <a:r>
              <a:rPr b="1" i="0" lang="en" sz="3000" u="none" cap="none" strike="noStrike">
                <a:solidFill>
                  <a:srgbClr val="00438C"/>
                </a:solidFill>
              </a:rPr>
              <a:t>ump</a:t>
            </a:r>
            <a:r>
              <a:rPr b="1" lang="en" sz="3000">
                <a:solidFill>
                  <a:srgbClr val="00438C"/>
                </a:solidFill>
              </a:rPr>
              <a:t> </a:t>
            </a:r>
            <a:r>
              <a:rPr b="1" i="0" lang="en" sz="3000" u="none" cap="none" strike="noStrike">
                <a:solidFill>
                  <a:srgbClr val="00438C"/>
                </a:solidFill>
              </a:rPr>
              <a:t>Benefits</a:t>
            </a:r>
            <a:endParaRPr b="1" i="0" sz="3000" u="none" cap="none" strike="noStrike">
              <a:solidFill>
                <a:srgbClr val="00438C"/>
              </a:solidFill>
            </a:endParaRPr>
          </a:p>
        </p:txBody>
      </p:sp>
      <p:sp>
        <p:nvSpPr>
          <p:cNvPr id="225" name="Google Shape;225;p37"/>
          <p:cNvSpPr txBox="1"/>
          <p:nvPr>
            <p:ph idx="1" type="body"/>
          </p:nvPr>
        </p:nvSpPr>
        <p:spPr>
          <a:xfrm>
            <a:off x="184750" y="1613575"/>
            <a:ext cx="5930400" cy="446700"/>
          </a:xfrm>
          <a:prstGeom prst="rect">
            <a:avLst/>
          </a:prstGeom>
          <a:noFill/>
          <a:ln>
            <a:noFill/>
          </a:ln>
        </p:spPr>
        <p:txBody>
          <a:bodyPr anchorCtr="0" anchor="t" bIns="91400" lIns="91400" spcFirstLastPara="1" rIns="91400" wrap="square" tIns="91400">
            <a:noAutofit/>
          </a:bodyPr>
          <a:lstStyle/>
          <a:p>
            <a:pPr indent="-355600" lvl="0" marL="457200" marR="0" rtl="0" algn="l">
              <a:lnSpc>
                <a:spcPct val="115000"/>
              </a:lnSpc>
              <a:spcBef>
                <a:spcPts val="0"/>
              </a:spcBef>
              <a:spcAft>
                <a:spcPts val="0"/>
              </a:spcAft>
              <a:buClr>
                <a:srgbClr val="00438C"/>
              </a:buClr>
              <a:buSzPts val="2000"/>
              <a:buChar char="●"/>
            </a:pPr>
            <a:r>
              <a:rPr lang="en" sz="2400">
                <a:solidFill>
                  <a:srgbClr val="00438C"/>
                </a:solidFill>
              </a:rPr>
              <a:t>An e</a:t>
            </a:r>
            <a:r>
              <a:rPr i="0" lang="en" sz="2400" u="none" cap="none" strike="noStrike">
                <a:solidFill>
                  <a:srgbClr val="00438C"/>
                </a:solidFill>
              </a:rPr>
              <a:t>fficient heating/cooling system </a:t>
            </a:r>
            <a:endParaRPr sz="2400">
              <a:solidFill>
                <a:srgbClr val="00438C"/>
              </a:solidFill>
            </a:endParaRPr>
          </a:p>
          <a:p>
            <a:pPr indent="-355600" lvl="0" marL="457200" marR="0" rtl="0" algn="l">
              <a:lnSpc>
                <a:spcPct val="115000"/>
              </a:lnSpc>
              <a:spcBef>
                <a:spcPts val="0"/>
              </a:spcBef>
              <a:spcAft>
                <a:spcPts val="0"/>
              </a:spcAft>
              <a:buClr>
                <a:srgbClr val="00438C"/>
              </a:buClr>
              <a:buSzPts val="2000"/>
              <a:buChar char="●"/>
            </a:pPr>
            <a:r>
              <a:rPr i="0" lang="en" sz="2400" u="none" cap="none" strike="noStrike">
                <a:solidFill>
                  <a:srgbClr val="00438C"/>
                </a:solidFill>
              </a:rPr>
              <a:t>Long system lifetime </a:t>
            </a:r>
            <a:endParaRPr sz="2400">
              <a:solidFill>
                <a:srgbClr val="00438C"/>
              </a:solidFill>
            </a:endParaRPr>
          </a:p>
          <a:p>
            <a:pPr indent="-355600" lvl="0" marL="457200" marR="0" rtl="0" algn="l">
              <a:lnSpc>
                <a:spcPct val="115000"/>
              </a:lnSpc>
              <a:spcBef>
                <a:spcPts val="0"/>
              </a:spcBef>
              <a:spcAft>
                <a:spcPts val="0"/>
              </a:spcAft>
              <a:buClr>
                <a:srgbClr val="00438C"/>
              </a:buClr>
              <a:buSzPts val="2000"/>
              <a:buChar char="●"/>
            </a:pPr>
            <a:r>
              <a:rPr i="0" lang="en" sz="2400" u="none" cap="none" strike="noStrike">
                <a:solidFill>
                  <a:srgbClr val="00438C"/>
                </a:solidFill>
              </a:rPr>
              <a:t>Eliminate fossil fuels from your home </a:t>
            </a:r>
            <a:endParaRPr sz="2400">
              <a:solidFill>
                <a:srgbClr val="00438C"/>
              </a:solidFill>
            </a:endParaRPr>
          </a:p>
          <a:p>
            <a:pPr indent="-355600" lvl="0" marL="457200" marR="0" rtl="0" algn="l">
              <a:lnSpc>
                <a:spcPct val="115000"/>
              </a:lnSpc>
              <a:spcBef>
                <a:spcPts val="0"/>
              </a:spcBef>
              <a:spcAft>
                <a:spcPts val="0"/>
              </a:spcAft>
              <a:buClr>
                <a:srgbClr val="00438C"/>
              </a:buClr>
              <a:buSzPts val="2000"/>
              <a:buChar char="●"/>
            </a:pPr>
            <a:r>
              <a:rPr lang="en" sz="2400">
                <a:solidFill>
                  <a:srgbClr val="00438C"/>
                </a:solidFill>
              </a:rPr>
              <a:t>Can include </a:t>
            </a:r>
            <a:r>
              <a:rPr i="0" lang="en" sz="2400" u="none" cap="none" strike="noStrike">
                <a:solidFill>
                  <a:srgbClr val="00438C"/>
                </a:solidFill>
              </a:rPr>
              <a:t>domestic hot water</a:t>
            </a:r>
            <a:endParaRPr sz="2400">
              <a:solidFill>
                <a:srgbClr val="00438C"/>
              </a:solidFill>
            </a:endParaRPr>
          </a:p>
        </p:txBody>
      </p:sp>
      <p:pic>
        <p:nvPicPr>
          <p:cNvPr id="226" name="Google Shape;226;p37"/>
          <p:cNvPicPr preferRelativeResize="0"/>
          <p:nvPr/>
        </p:nvPicPr>
        <p:blipFill rotWithShape="1">
          <a:blip r:embed="rId3">
            <a:alphaModFix/>
          </a:blip>
          <a:srcRect b="0" l="0" r="0" t="9329"/>
          <a:stretch/>
        </p:blipFill>
        <p:spPr>
          <a:xfrm>
            <a:off x="6617021" y="1124481"/>
            <a:ext cx="2028429" cy="31691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idx="4294967295" type="title"/>
          </p:nvPr>
        </p:nvSpPr>
        <p:spPr>
          <a:xfrm>
            <a:off x="537150" y="236900"/>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lang="en">
                <a:solidFill>
                  <a:srgbClr val="FFFFFF"/>
                </a:solidFill>
              </a:rPr>
              <a:t>Air Source Heat Pumps</a:t>
            </a:r>
            <a:endParaRPr b="1" i="0" sz="3200" u="none" cap="none" strike="noStrike">
              <a:solidFill>
                <a:srgbClr val="FFFFFF"/>
              </a:solidFill>
            </a:endParaRPr>
          </a:p>
        </p:txBody>
      </p:sp>
      <p:sp>
        <p:nvSpPr>
          <p:cNvPr id="232" name="Google Shape;232;p38"/>
          <p:cNvSpPr txBox="1"/>
          <p:nvPr/>
        </p:nvSpPr>
        <p:spPr>
          <a:xfrm>
            <a:off x="383525" y="934800"/>
            <a:ext cx="2759100" cy="441900"/>
          </a:xfrm>
          <a:prstGeom prst="rect">
            <a:avLst/>
          </a:prstGeom>
          <a:solidFill>
            <a:srgbClr val="FDB515"/>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i="0" lang="en" sz="2000" u="none" cap="none" strike="noStrike">
                <a:solidFill>
                  <a:srgbClr val="FFFFFF"/>
                </a:solidFill>
                <a:latin typeface="Roboto"/>
                <a:ea typeface="Roboto"/>
                <a:cs typeface="Roboto"/>
                <a:sym typeface="Roboto"/>
              </a:rPr>
              <a:t>Ductless Heat Pumps</a:t>
            </a:r>
            <a:endParaRPr i="0" sz="1400" u="none" cap="none" strike="noStrike">
              <a:solidFill>
                <a:srgbClr val="FFFFFF"/>
              </a:solidFill>
              <a:latin typeface="Roboto"/>
              <a:ea typeface="Roboto"/>
              <a:cs typeface="Roboto"/>
              <a:sym typeface="Roboto"/>
            </a:endParaRPr>
          </a:p>
        </p:txBody>
      </p:sp>
      <p:sp>
        <p:nvSpPr>
          <p:cNvPr id="233" name="Google Shape;233;p38"/>
          <p:cNvSpPr txBox="1"/>
          <p:nvPr/>
        </p:nvSpPr>
        <p:spPr>
          <a:xfrm>
            <a:off x="1200875" y="1857900"/>
            <a:ext cx="1890900" cy="441900"/>
          </a:xfrm>
          <a:prstGeom prst="rect">
            <a:avLst/>
          </a:prstGeom>
          <a:solidFill>
            <a:srgbClr val="FCB00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Roboto"/>
                <a:ea typeface="Roboto"/>
                <a:cs typeface="Roboto"/>
                <a:sym typeface="Roboto"/>
              </a:rPr>
              <a:t>Outdoor Units</a:t>
            </a:r>
            <a:endParaRPr b="0" i="0" sz="2000" u="none" cap="none" strike="noStrike">
              <a:solidFill>
                <a:srgbClr val="FFFFFF"/>
              </a:solidFill>
              <a:latin typeface="Roboto"/>
              <a:ea typeface="Roboto"/>
              <a:cs typeface="Roboto"/>
              <a:sym typeface="Roboto"/>
            </a:endParaRPr>
          </a:p>
        </p:txBody>
      </p:sp>
      <p:pic>
        <p:nvPicPr>
          <p:cNvPr id="234" name="Google Shape;234;p38"/>
          <p:cNvPicPr preferRelativeResize="0"/>
          <p:nvPr/>
        </p:nvPicPr>
        <p:blipFill rotWithShape="1">
          <a:blip r:embed="rId3">
            <a:alphaModFix/>
          </a:blip>
          <a:srcRect b="0" l="0" r="0" t="0"/>
          <a:stretch/>
        </p:blipFill>
        <p:spPr>
          <a:xfrm>
            <a:off x="6615690" y="4069248"/>
            <a:ext cx="1127464" cy="419155"/>
          </a:xfrm>
          <a:prstGeom prst="rect">
            <a:avLst/>
          </a:prstGeom>
          <a:noFill/>
          <a:ln>
            <a:noFill/>
          </a:ln>
        </p:spPr>
      </p:pic>
      <p:pic>
        <p:nvPicPr>
          <p:cNvPr id="235" name="Google Shape;235;p38"/>
          <p:cNvPicPr preferRelativeResize="0"/>
          <p:nvPr/>
        </p:nvPicPr>
        <p:blipFill rotWithShape="1">
          <a:blip r:embed="rId4">
            <a:alphaModFix/>
          </a:blip>
          <a:srcRect b="0" l="0" r="0" t="0"/>
          <a:stretch/>
        </p:blipFill>
        <p:spPr>
          <a:xfrm>
            <a:off x="4796755" y="3745253"/>
            <a:ext cx="1053310" cy="1058343"/>
          </a:xfrm>
          <a:prstGeom prst="rect">
            <a:avLst/>
          </a:prstGeom>
          <a:noFill/>
          <a:ln>
            <a:noFill/>
          </a:ln>
        </p:spPr>
      </p:pic>
      <p:sp>
        <p:nvSpPr>
          <p:cNvPr id="236" name="Google Shape;236;p38"/>
          <p:cNvSpPr txBox="1"/>
          <p:nvPr/>
        </p:nvSpPr>
        <p:spPr>
          <a:xfrm>
            <a:off x="4630638" y="3425865"/>
            <a:ext cx="1502700" cy="237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Wall Mount </a:t>
            </a:r>
            <a:endParaRPr b="0" i="0" sz="1400" u="none" cap="none" strike="noStrike">
              <a:solidFill>
                <a:srgbClr val="000000"/>
              </a:solidFill>
              <a:latin typeface="Roboto"/>
              <a:ea typeface="Roboto"/>
              <a:cs typeface="Roboto"/>
              <a:sym typeface="Roboto"/>
            </a:endParaRPr>
          </a:p>
        </p:txBody>
      </p:sp>
      <p:sp>
        <p:nvSpPr>
          <p:cNvPr id="237" name="Google Shape;237;p38"/>
          <p:cNvSpPr txBox="1"/>
          <p:nvPr/>
        </p:nvSpPr>
        <p:spPr>
          <a:xfrm>
            <a:off x="4719468" y="4659195"/>
            <a:ext cx="1207800" cy="37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Floor Mount</a:t>
            </a:r>
            <a:endParaRPr b="0" i="0" sz="1400" u="none" cap="none" strike="noStrike">
              <a:solidFill>
                <a:srgbClr val="000000"/>
              </a:solidFill>
              <a:latin typeface="Roboto"/>
              <a:ea typeface="Roboto"/>
              <a:cs typeface="Roboto"/>
              <a:sym typeface="Roboto"/>
            </a:endParaRPr>
          </a:p>
        </p:txBody>
      </p:sp>
      <p:sp>
        <p:nvSpPr>
          <p:cNvPr id="238" name="Google Shape;238;p38"/>
          <p:cNvSpPr txBox="1"/>
          <p:nvPr/>
        </p:nvSpPr>
        <p:spPr>
          <a:xfrm>
            <a:off x="6480223" y="3439102"/>
            <a:ext cx="1502700" cy="23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Ceiling Cassette</a:t>
            </a:r>
            <a:endParaRPr b="0" i="0" sz="1400" u="none" cap="none" strike="noStrike">
              <a:solidFill>
                <a:srgbClr val="000000"/>
              </a:solidFill>
              <a:latin typeface="Roboto"/>
              <a:ea typeface="Roboto"/>
              <a:cs typeface="Roboto"/>
              <a:sym typeface="Roboto"/>
            </a:endParaRPr>
          </a:p>
        </p:txBody>
      </p:sp>
      <p:sp>
        <p:nvSpPr>
          <p:cNvPr id="239" name="Google Shape;239;p38"/>
          <p:cNvSpPr txBox="1"/>
          <p:nvPr/>
        </p:nvSpPr>
        <p:spPr>
          <a:xfrm>
            <a:off x="6770390" y="4595678"/>
            <a:ext cx="1502700" cy="23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Roboto"/>
                <a:ea typeface="Roboto"/>
                <a:cs typeface="Roboto"/>
                <a:sym typeface="Roboto"/>
              </a:rPr>
              <a:t>Mini Duct </a:t>
            </a:r>
            <a:endParaRPr b="0" i="0" sz="1400" u="none" cap="none" strike="noStrike">
              <a:solidFill>
                <a:srgbClr val="000000"/>
              </a:solidFill>
              <a:latin typeface="Roboto"/>
              <a:ea typeface="Roboto"/>
              <a:cs typeface="Roboto"/>
              <a:sym typeface="Roboto"/>
            </a:endParaRPr>
          </a:p>
        </p:txBody>
      </p:sp>
      <p:sp>
        <p:nvSpPr>
          <p:cNvPr id="240" name="Google Shape;240;p38"/>
          <p:cNvSpPr txBox="1"/>
          <p:nvPr/>
        </p:nvSpPr>
        <p:spPr>
          <a:xfrm>
            <a:off x="5332675" y="1857900"/>
            <a:ext cx="1811100" cy="441900"/>
          </a:xfrm>
          <a:prstGeom prst="rect">
            <a:avLst/>
          </a:prstGeom>
          <a:solidFill>
            <a:srgbClr val="FCB00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Roboto"/>
                <a:ea typeface="Roboto"/>
                <a:cs typeface="Roboto"/>
                <a:sym typeface="Roboto"/>
              </a:rPr>
              <a:t>Indoor Units</a:t>
            </a:r>
            <a:endParaRPr b="0" i="0" sz="2000" u="none" cap="none" strike="noStrike">
              <a:solidFill>
                <a:srgbClr val="FFFFFF"/>
              </a:solidFill>
              <a:latin typeface="Roboto"/>
              <a:ea typeface="Roboto"/>
              <a:cs typeface="Roboto"/>
              <a:sym typeface="Roboto"/>
            </a:endParaRPr>
          </a:p>
        </p:txBody>
      </p:sp>
      <p:pic>
        <p:nvPicPr>
          <p:cNvPr id="241" name="Google Shape;241;p38"/>
          <p:cNvPicPr preferRelativeResize="0"/>
          <p:nvPr/>
        </p:nvPicPr>
        <p:blipFill>
          <a:blip r:embed="rId5">
            <a:alphaModFix/>
          </a:blip>
          <a:stretch>
            <a:fillRect/>
          </a:stretch>
        </p:blipFill>
        <p:spPr>
          <a:xfrm>
            <a:off x="615700" y="2440425"/>
            <a:ext cx="1996500" cy="2052900"/>
          </a:xfrm>
          <a:prstGeom prst="rect">
            <a:avLst/>
          </a:prstGeom>
          <a:noFill/>
          <a:ln>
            <a:noFill/>
          </a:ln>
        </p:spPr>
      </p:pic>
      <p:pic>
        <p:nvPicPr>
          <p:cNvPr id="242" name="Google Shape;242;p38"/>
          <p:cNvPicPr preferRelativeResize="0"/>
          <p:nvPr/>
        </p:nvPicPr>
        <p:blipFill>
          <a:blip r:embed="rId6">
            <a:alphaModFix/>
          </a:blip>
          <a:stretch>
            <a:fillRect/>
          </a:stretch>
        </p:blipFill>
        <p:spPr>
          <a:xfrm>
            <a:off x="2733427" y="2986962"/>
            <a:ext cx="1380835" cy="1506366"/>
          </a:xfrm>
          <a:prstGeom prst="rect">
            <a:avLst/>
          </a:prstGeom>
          <a:noFill/>
          <a:ln>
            <a:noFill/>
          </a:ln>
        </p:spPr>
      </p:pic>
      <p:pic>
        <p:nvPicPr>
          <p:cNvPr id="243" name="Google Shape;243;p38"/>
          <p:cNvPicPr preferRelativeResize="0"/>
          <p:nvPr/>
        </p:nvPicPr>
        <p:blipFill>
          <a:blip r:embed="rId7">
            <a:alphaModFix/>
          </a:blip>
          <a:stretch>
            <a:fillRect/>
          </a:stretch>
        </p:blipFill>
        <p:spPr>
          <a:xfrm rot="-5400000">
            <a:off x="6728048" y="2195838"/>
            <a:ext cx="900208" cy="1395859"/>
          </a:xfrm>
          <a:prstGeom prst="rect">
            <a:avLst/>
          </a:prstGeom>
          <a:noFill/>
          <a:ln>
            <a:noFill/>
          </a:ln>
        </p:spPr>
      </p:pic>
      <p:pic>
        <p:nvPicPr>
          <p:cNvPr id="244" name="Google Shape;244;p38"/>
          <p:cNvPicPr preferRelativeResize="0"/>
          <p:nvPr/>
        </p:nvPicPr>
        <p:blipFill>
          <a:blip r:embed="rId8">
            <a:alphaModFix/>
          </a:blip>
          <a:stretch>
            <a:fillRect/>
          </a:stretch>
        </p:blipFill>
        <p:spPr>
          <a:xfrm>
            <a:off x="4572012" y="2443672"/>
            <a:ext cx="1502772" cy="90020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9"/>
          <p:cNvSpPr txBox="1"/>
          <p:nvPr>
            <p:ph idx="4294967295" type="title"/>
          </p:nvPr>
        </p:nvSpPr>
        <p:spPr>
          <a:xfrm>
            <a:off x="357725" y="422775"/>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lang="en">
                <a:solidFill>
                  <a:srgbClr val="FFFFFF"/>
                </a:solidFill>
              </a:rPr>
              <a:t>Air Source Heat Pumps Benefits</a:t>
            </a:r>
            <a:endParaRPr b="1" i="0" sz="3200" u="none" cap="none" strike="noStrike">
              <a:solidFill>
                <a:srgbClr val="FFFFFF"/>
              </a:solidFill>
            </a:endParaRPr>
          </a:p>
        </p:txBody>
      </p:sp>
      <p:sp>
        <p:nvSpPr>
          <p:cNvPr id="250" name="Google Shape;250;p39"/>
          <p:cNvSpPr txBox="1"/>
          <p:nvPr>
            <p:ph idx="1" type="body"/>
          </p:nvPr>
        </p:nvSpPr>
        <p:spPr>
          <a:xfrm>
            <a:off x="748500" y="1895000"/>
            <a:ext cx="6784800" cy="2848200"/>
          </a:xfrm>
          <a:prstGeom prst="rect">
            <a:avLst/>
          </a:prstGeom>
          <a:noFill/>
          <a:ln>
            <a:noFill/>
          </a:ln>
        </p:spPr>
        <p:txBody>
          <a:bodyPr anchorCtr="0" anchor="t" bIns="91400" lIns="91400" spcFirstLastPara="1" rIns="91400" wrap="square" tIns="91400">
            <a:noAutofit/>
          </a:bodyPr>
          <a:lstStyle/>
          <a:p>
            <a:pPr indent="-355600" lvl="0" marL="457200" rtl="0" algn="l">
              <a:lnSpc>
                <a:spcPct val="115000"/>
              </a:lnSpc>
              <a:spcBef>
                <a:spcPts val="0"/>
              </a:spcBef>
              <a:spcAft>
                <a:spcPts val="0"/>
              </a:spcAft>
              <a:buClr>
                <a:srgbClr val="00438C"/>
              </a:buClr>
              <a:buSzPts val="2000"/>
              <a:buChar char="●"/>
            </a:pPr>
            <a:r>
              <a:rPr lang="en" sz="2400">
                <a:solidFill>
                  <a:srgbClr val="00438C"/>
                </a:solidFill>
              </a:rPr>
              <a:t>Energy savings</a:t>
            </a:r>
            <a:endParaRPr sz="2400">
              <a:solidFill>
                <a:srgbClr val="00438C"/>
              </a:solidFill>
            </a:endParaRPr>
          </a:p>
          <a:p>
            <a:pPr indent="-355600" lvl="0" marL="457200" rtl="0" algn="l">
              <a:lnSpc>
                <a:spcPct val="115000"/>
              </a:lnSpc>
              <a:spcBef>
                <a:spcPts val="0"/>
              </a:spcBef>
              <a:spcAft>
                <a:spcPts val="0"/>
              </a:spcAft>
              <a:buClr>
                <a:srgbClr val="00438C"/>
              </a:buClr>
              <a:buSzPts val="2000"/>
              <a:buChar char="●"/>
            </a:pPr>
            <a:r>
              <a:rPr lang="en" sz="2400">
                <a:solidFill>
                  <a:srgbClr val="00438C"/>
                </a:solidFill>
              </a:rPr>
              <a:t>Full heating replacement not required</a:t>
            </a:r>
            <a:endParaRPr sz="2400">
              <a:solidFill>
                <a:srgbClr val="00438C"/>
              </a:solidFill>
            </a:endParaRPr>
          </a:p>
          <a:p>
            <a:pPr indent="-355600" lvl="0" marL="457200" rtl="0" algn="l">
              <a:lnSpc>
                <a:spcPct val="115000"/>
              </a:lnSpc>
              <a:spcBef>
                <a:spcPts val="0"/>
              </a:spcBef>
              <a:spcAft>
                <a:spcPts val="0"/>
              </a:spcAft>
              <a:buClr>
                <a:srgbClr val="00438C"/>
              </a:buClr>
              <a:buSzPts val="2000"/>
              <a:buChar char="●"/>
            </a:pPr>
            <a:r>
              <a:rPr lang="en" sz="2400">
                <a:solidFill>
                  <a:srgbClr val="00438C"/>
                </a:solidFill>
              </a:rPr>
              <a:t>Flexible</a:t>
            </a:r>
            <a:endParaRPr sz="2400">
              <a:solidFill>
                <a:srgbClr val="00438C"/>
              </a:solidFill>
            </a:endParaRPr>
          </a:p>
          <a:p>
            <a:pPr indent="-355600" lvl="0" marL="457200" rtl="0" algn="l">
              <a:lnSpc>
                <a:spcPct val="115000"/>
              </a:lnSpc>
              <a:spcBef>
                <a:spcPts val="0"/>
              </a:spcBef>
              <a:spcAft>
                <a:spcPts val="0"/>
              </a:spcAft>
              <a:buClr>
                <a:srgbClr val="00438C"/>
              </a:buClr>
              <a:buSzPts val="2000"/>
              <a:buChar char="●"/>
            </a:pPr>
            <a:r>
              <a:rPr lang="en" sz="2400">
                <a:solidFill>
                  <a:srgbClr val="00438C"/>
                </a:solidFill>
              </a:rPr>
              <a:t>Zone control</a:t>
            </a:r>
            <a:endParaRPr sz="2400">
              <a:solidFill>
                <a:srgbClr val="00438C"/>
              </a:solidFill>
            </a:endParaRPr>
          </a:p>
          <a:p>
            <a:pPr indent="-355600" lvl="0" marL="457200" rtl="0" algn="l">
              <a:spcBef>
                <a:spcPts val="0"/>
              </a:spcBef>
              <a:spcAft>
                <a:spcPts val="0"/>
              </a:spcAft>
              <a:buClr>
                <a:srgbClr val="00438C"/>
              </a:buClr>
              <a:buSzPts val="2000"/>
              <a:buChar char="●"/>
            </a:pPr>
            <a:r>
              <a:rPr lang="en" sz="2400">
                <a:solidFill>
                  <a:srgbClr val="00438C"/>
                </a:solidFill>
              </a:rPr>
              <a:t>Air conditioning without ductwork</a:t>
            </a:r>
            <a:endParaRPr sz="2400">
              <a:solidFill>
                <a:srgbClr val="00438C"/>
              </a:solidFill>
            </a:endParaRPr>
          </a:p>
          <a:p>
            <a:pPr indent="-355600" lvl="0" marL="457200" rtl="0" algn="l">
              <a:lnSpc>
                <a:spcPct val="115000"/>
              </a:lnSpc>
              <a:spcBef>
                <a:spcPts val="0"/>
              </a:spcBef>
              <a:spcAft>
                <a:spcPts val="0"/>
              </a:spcAft>
              <a:buClr>
                <a:srgbClr val="00438C"/>
              </a:buClr>
              <a:buSzPts val="2000"/>
              <a:buChar char="●"/>
            </a:pPr>
            <a:r>
              <a:rPr lang="en" sz="2400">
                <a:solidFill>
                  <a:srgbClr val="00438C"/>
                </a:solidFill>
              </a:rPr>
              <a:t>Quiet </a:t>
            </a:r>
            <a:endParaRPr sz="2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0"/>
          <p:cNvSpPr txBox="1"/>
          <p:nvPr>
            <p:ph idx="4294967295" type="title"/>
          </p:nvPr>
        </p:nvSpPr>
        <p:spPr>
          <a:xfrm>
            <a:off x="254950" y="187325"/>
            <a:ext cx="8222100" cy="767700"/>
          </a:xfrm>
          <a:prstGeom prst="rect">
            <a:avLst/>
          </a:prstGeom>
          <a:noFill/>
          <a:ln>
            <a:noFill/>
          </a:ln>
        </p:spPr>
        <p:txBody>
          <a:bodyPr anchorCtr="0" anchor="b" bIns="91400" lIns="91400" spcFirstLastPara="1" rIns="91400" wrap="square" tIns="91400">
            <a:noAutofit/>
          </a:bodyPr>
          <a:lstStyle/>
          <a:p>
            <a:pPr indent="0" lvl="0" marL="0" rtl="0" algn="l">
              <a:lnSpc>
                <a:spcPct val="100000"/>
              </a:lnSpc>
              <a:spcBef>
                <a:spcPts val="0"/>
              </a:spcBef>
              <a:spcAft>
                <a:spcPts val="0"/>
              </a:spcAft>
              <a:buSzPts val="3200"/>
              <a:buNone/>
            </a:pPr>
            <a:r>
              <a:rPr b="1" lang="en"/>
              <a:t>Heat Pump Water Heaters</a:t>
            </a:r>
            <a:endParaRPr b="1"/>
          </a:p>
        </p:txBody>
      </p:sp>
      <p:sp>
        <p:nvSpPr>
          <p:cNvPr id="256" name="Google Shape;256;p40"/>
          <p:cNvSpPr txBox="1"/>
          <p:nvPr>
            <p:ph idx="4294967295" type="body"/>
          </p:nvPr>
        </p:nvSpPr>
        <p:spPr>
          <a:xfrm>
            <a:off x="254950" y="883475"/>
            <a:ext cx="4957800" cy="3523200"/>
          </a:xfrm>
          <a:prstGeom prst="rect">
            <a:avLst/>
          </a:prstGeom>
          <a:noFill/>
          <a:ln>
            <a:noFill/>
          </a:ln>
        </p:spPr>
        <p:txBody>
          <a:bodyPr anchorCtr="0" anchor="t" bIns="91400" lIns="91400" spcFirstLastPara="1" rIns="91400" wrap="square" tIns="91400">
            <a:noAutofit/>
          </a:bodyPr>
          <a:lstStyle/>
          <a:p>
            <a:pPr indent="-355600" lvl="0" marL="457200" rtl="0" algn="l">
              <a:lnSpc>
                <a:spcPct val="115000"/>
              </a:lnSpc>
              <a:spcBef>
                <a:spcPts val="0"/>
              </a:spcBef>
              <a:spcAft>
                <a:spcPts val="0"/>
              </a:spcAft>
              <a:buClr>
                <a:srgbClr val="FFFFFF"/>
              </a:buClr>
              <a:buSzPts val="2000"/>
              <a:buChar char="●"/>
            </a:pPr>
            <a:r>
              <a:rPr lang="en" sz="2400">
                <a:solidFill>
                  <a:srgbClr val="FFFFFF"/>
                </a:solidFill>
              </a:rPr>
              <a:t>Uses indoor air to heat your hot water</a:t>
            </a:r>
            <a:endParaRPr sz="2400">
              <a:solidFill>
                <a:srgbClr val="FFFFFF"/>
              </a:solidFill>
            </a:endParaRPr>
          </a:p>
          <a:p>
            <a:pPr indent="-355600" lvl="0" marL="457200" rtl="0" algn="l">
              <a:lnSpc>
                <a:spcPct val="115000"/>
              </a:lnSpc>
              <a:spcBef>
                <a:spcPts val="0"/>
              </a:spcBef>
              <a:spcAft>
                <a:spcPts val="0"/>
              </a:spcAft>
              <a:buClr>
                <a:srgbClr val="FFFFFF"/>
              </a:buClr>
              <a:buSzPts val="2000"/>
              <a:buChar char="●"/>
            </a:pPr>
            <a:r>
              <a:rPr lang="en" sz="2400">
                <a:solidFill>
                  <a:srgbClr val="FFFFFF"/>
                </a:solidFill>
              </a:rPr>
              <a:t>Has backup for meeting high demand</a:t>
            </a:r>
            <a:endParaRPr sz="2400">
              <a:solidFill>
                <a:srgbClr val="FFFFFF"/>
              </a:solidFill>
            </a:endParaRPr>
          </a:p>
          <a:p>
            <a:pPr indent="0" lvl="0" marL="0" rtl="0" algn="l">
              <a:lnSpc>
                <a:spcPct val="115000"/>
              </a:lnSpc>
              <a:spcBef>
                <a:spcPts val="0"/>
              </a:spcBef>
              <a:spcAft>
                <a:spcPts val="0"/>
              </a:spcAft>
              <a:buSzPts val="1800"/>
              <a:buNone/>
            </a:pPr>
            <a:r>
              <a:t/>
            </a:r>
            <a:endParaRPr sz="1200">
              <a:solidFill>
                <a:srgbClr val="FFFFFF"/>
              </a:solidFill>
              <a:latin typeface="Karla"/>
              <a:ea typeface="Karla"/>
              <a:cs typeface="Karla"/>
              <a:sym typeface="Karla"/>
            </a:endParaRPr>
          </a:p>
          <a:p>
            <a:pPr indent="0" lvl="0" marL="0" rtl="0" algn="l">
              <a:lnSpc>
                <a:spcPct val="115000"/>
              </a:lnSpc>
              <a:spcBef>
                <a:spcPts val="0"/>
              </a:spcBef>
              <a:spcAft>
                <a:spcPts val="0"/>
              </a:spcAft>
              <a:buSzPts val="1800"/>
              <a:buNone/>
            </a:pPr>
            <a:r>
              <a:rPr b="1" lang="en" sz="3200">
                <a:solidFill>
                  <a:srgbClr val="FFFFFF"/>
                </a:solidFill>
              </a:rPr>
              <a:t>Benefits</a:t>
            </a:r>
            <a:endParaRPr b="1" sz="3200">
              <a:solidFill>
                <a:srgbClr val="FFFFFF"/>
              </a:solidFill>
            </a:endParaRPr>
          </a:p>
          <a:p>
            <a:pPr indent="-355600" lvl="0" marL="457200" rtl="0" algn="l">
              <a:lnSpc>
                <a:spcPct val="115000"/>
              </a:lnSpc>
              <a:spcBef>
                <a:spcPts val="0"/>
              </a:spcBef>
              <a:spcAft>
                <a:spcPts val="0"/>
              </a:spcAft>
              <a:buClr>
                <a:srgbClr val="FFFFFF"/>
              </a:buClr>
              <a:buSzPts val="2000"/>
              <a:buChar char="●"/>
            </a:pPr>
            <a:r>
              <a:rPr lang="en" sz="2400">
                <a:solidFill>
                  <a:srgbClr val="FFFFFF"/>
                </a:solidFill>
              </a:rPr>
              <a:t>M</a:t>
            </a:r>
            <a:r>
              <a:rPr lang="en" sz="2400">
                <a:solidFill>
                  <a:srgbClr val="FFFFFF"/>
                </a:solidFill>
              </a:rPr>
              <a:t>ore efficient than typical electric water heaters</a:t>
            </a:r>
            <a:endParaRPr sz="2400">
              <a:solidFill>
                <a:srgbClr val="FFFFFF"/>
              </a:solidFill>
            </a:endParaRPr>
          </a:p>
          <a:p>
            <a:pPr indent="-355600" lvl="0" marL="457200" rtl="0" algn="l">
              <a:lnSpc>
                <a:spcPct val="115000"/>
              </a:lnSpc>
              <a:spcBef>
                <a:spcPts val="0"/>
              </a:spcBef>
              <a:spcAft>
                <a:spcPts val="0"/>
              </a:spcAft>
              <a:buClr>
                <a:srgbClr val="FFFFFF"/>
              </a:buClr>
              <a:buSzPts val="2000"/>
              <a:buFont typeface="Karla"/>
              <a:buChar char="●"/>
            </a:pPr>
            <a:r>
              <a:rPr lang="en" sz="2400">
                <a:solidFill>
                  <a:srgbClr val="FFFFFF"/>
                </a:solidFill>
              </a:rPr>
              <a:t>Provides dehumidification</a:t>
            </a:r>
            <a:r>
              <a:rPr lang="en" sz="2400">
                <a:solidFill>
                  <a:srgbClr val="FFFFFF"/>
                </a:solidFill>
                <a:latin typeface="Karla"/>
                <a:ea typeface="Karla"/>
                <a:cs typeface="Karla"/>
                <a:sym typeface="Karla"/>
              </a:rPr>
              <a:t> </a:t>
            </a:r>
            <a:endParaRPr sz="2400">
              <a:solidFill>
                <a:srgbClr val="FFFFFF"/>
              </a:solidFill>
              <a:latin typeface="Karla"/>
              <a:ea typeface="Karla"/>
              <a:cs typeface="Karla"/>
              <a:sym typeface="Karla"/>
            </a:endParaRPr>
          </a:p>
          <a:p>
            <a:pPr indent="0" lvl="0" marL="0" rtl="0" algn="l">
              <a:lnSpc>
                <a:spcPct val="115000"/>
              </a:lnSpc>
              <a:spcBef>
                <a:spcPts val="0"/>
              </a:spcBef>
              <a:spcAft>
                <a:spcPts val="0"/>
              </a:spcAft>
              <a:buSzPts val="1800"/>
              <a:buNone/>
            </a:pPr>
            <a:r>
              <a:t/>
            </a:r>
            <a:endParaRPr sz="2400">
              <a:solidFill>
                <a:srgbClr val="00438C"/>
              </a:solidFill>
              <a:latin typeface="Karla"/>
              <a:ea typeface="Karla"/>
              <a:cs typeface="Karla"/>
              <a:sym typeface="Karla"/>
            </a:endParaRPr>
          </a:p>
        </p:txBody>
      </p:sp>
      <p:pic>
        <p:nvPicPr>
          <p:cNvPr descr="Image result for heat pump water heaters" id="257" name="Google Shape;257;p40"/>
          <p:cNvPicPr preferRelativeResize="0"/>
          <p:nvPr/>
        </p:nvPicPr>
        <p:blipFill rotWithShape="1">
          <a:blip r:embed="rId3">
            <a:alphaModFix/>
          </a:blip>
          <a:srcRect b="0" l="0" r="0" t="0"/>
          <a:stretch/>
        </p:blipFill>
        <p:spPr>
          <a:xfrm>
            <a:off x="5860275" y="140600"/>
            <a:ext cx="2806225" cy="486227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descr="Logo 2016 no background.png" id="104" name="Google Shape;104;p23"/>
          <p:cNvPicPr preferRelativeResize="0"/>
          <p:nvPr/>
        </p:nvPicPr>
        <p:blipFill rotWithShape="1">
          <a:blip r:embed="rId3">
            <a:alphaModFix/>
          </a:blip>
          <a:srcRect b="0" l="0" r="0" t="0"/>
          <a:stretch/>
        </p:blipFill>
        <p:spPr>
          <a:xfrm>
            <a:off x="7167985" y="1219781"/>
            <a:ext cx="1493675" cy="921419"/>
          </a:xfrm>
          <a:prstGeom prst="rect">
            <a:avLst/>
          </a:prstGeom>
          <a:noFill/>
          <a:ln>
            <a:noFill/>
          </a:ln>
        </p:spPr>
      </p:pic>
      <p:pic>
        <p:nvPicPr>
          <p:cNvPr id="105" name="Google Shape;105;p23"/>
          <p:cNvPicPr preferRelativeResize="0"/>
          <p:nvPr/>
        </p:nvPicPr>
        <p:blipFill rotWithShape="1">
          <a:blip r:embed="rId4">
            <a:alphaModFix/>
          </a:blip>
          <a:srcRect b="0" l="0" r="0" t="0"/>
          <a:stretch/>
        </p:blipFill>
        <p:spPr>
          <a:xfrm>
            <a:off x="7229651" y="186575"/>
            <a:ext cx="1370301" cy="921418"/>
          </a:xfrm>
          <a:prstGeom prst="rect">
            <a:avLst/>
          </a:prstGeom>
          <a:noFill/>
          <a:ln>
            <a:noFill/>
          </a:ln>
        </p:spPr>
      </p:pic>
      <p:sp>
        <p:nvSpPr>
          <p:cNvPr id="106" name="Google Shape;106;p23"/>
          <p:cNvSpPr txBox="1"/>
          <p:nvPr>
            <p:ph idx="1" type="body"/>
          </p:nvPr>
        </p:nvSpPr>
        <p:spPr>
          <a:xfrm>
            <a:off x="206225" y="2179300"/>
            <a:ext cx="6134700" cy="1795500"/>
          </a:xfrm>
          <a:prstGeom prst="rect">
            <a:avLst/>
          </a:prstGeom>
          <a:noFill/>
          <a:ln>
            <a:noFill/>
          </a:ln>
        </p:spPr>
        <p:txBody>
          <a:bodyPr anchorCtr="0" anchor="t" bIns="91400" lIns="91400" spcFirstLastPara="1" rIns="91400" wrap="square" tIns="91400">
            <a:noAutofit/>
          </a:bodyPr>
          <a:lstStyle/>
          <a:p>
            <a:pPr indent="0" lvl="0" marL="0" rtl="0" algn="ctr">
              <a:spcBef>
                <a:spcPts val="0"/>
              </a:spcBef>
              <a:spcAft>
                <a:spcPts val="0"/>
              </a:spcAft>
              <a:buSzPts val="1800"/>
              <a:buNone/>
            </a:pPr>
            <a:r>
              <a:rPr lang="en" sz="2000">
                <a:solidFill>
                  <a:srgbClr val="00438C"/>
                </a:solidFill>
              </a:rPr>
              <a:t>The Network for a Sustainable Tomorrow is a non-profit community-based network of programs working towards social, environmental, and economic justice and equity in our region. NEST catalyzes and convenes new initiatives and partnerships, and does outreach and education to build a stronger and more resilient Southern Tier.</a:t>
            </a:r>
            <a:endParaRPr sz="2900">
              <a:solidFill>
                <a:srgbClr val="00438C"/>
              </a:solidFill>
            </a:endParaRPr>
          </a:p>
        </p:txBody>
      </p:sp>
      <p:pic>
        <p:nvPicPr>
          <p:cNvPr id="107" name="Google Shape;107;p23"/>
          <p:cNvPicPr preferRelativeResize="0"/>
          <p:nvPr/>
        </p:nvPicPr>
        <p:blipFill>
          <a:blip r:embed="rId5">
            <a:alphaModFix/>
          </a:blip>
          <a:stretch>
            <a:fillRect/>
          </a:stretch>
        </p:blipFill>
        <p:spPr>
          <a:xfrm>
            <a:off x="848788" y="333825"/>
            <a:ext cx="4849576" cy="1795500"/>
          </a:xfrm>
          <a:prstGeom prst="rect">
            <a:avLst/>
          </a:prstGeom>
          <a:noFill/>
          <a:ln>
            <a:noFill/>
          </a:ln>
        </p:spPr>
      </p:pic>
      <p:sp>
        <p:nvSpPr>
          <p:cNvPr id="108" name="Google Shape;108;p23"/>
          <p:cNvSpPr txBox="1"/>
          <p:nvPr/>
        </p:nvSpPr>
        <p:spPr>
          <a:xfrm>
            <a:off x="7086350" y="4676050"/>
            <a:ext cx="1656900" cy="382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600"/>
              <a:buFont typeface="Arial"/>
              <a:buNone/>
            </a:pPr>
            <a:r>
              <a:rPr lang="en" sz="1900">
                <a:solidFill>
                  <a:srgbClr val="00438C"/>
                </a:solidFill>
                <a:latin typeface="Roboto"/>
                <a:ea typeface="Roboto"/>
                <a:cs typeface="Roboto"/>
                <a:sym typeface="Roboto"/>
              </a:rPr>
              <a:t>ny</a:t>
            </a:r>
            <a:r>
              <a:rPr lang="en" sz="1900">
                <a:solidFill>
                  <a:srgbClr val="00438C"/>
                </a:solidFill>
                <a:latin typeface="Roboto"/>
                <a:ea typeface="Roboto"/>
                <a:cs typeface="Roboto"/>
                <a:sym typeface="Roboto"/>
              </a:rPr>
              <a:t>nest.org</a:t>
            </a:r>
            <a:endParaRPr>
              <a:solidFill>
                <a:srgbClr val="00438C"/>
              </a:solidFill>
              <a:latin typeface="Roboto"/>
              <a:ea typeface="Roboto"/>
              <a:cs typeface="Roboto"/>
              <a:sym typeface="Roboto"/>
            </a:endParaRPr>
          </a:p>
        </p:txBody>
      </p:sp>
      <p:pic>
        <p:nvPicPr>
          <p:cNvPr id="109" name="Google Shape;109;p23"/>
          <p:cNvPicPr preferRelativeResize="0"/>
          <p:nvPr/>
        </p:nvPicPr>
        <p:blipFill>
          <a:blip r:embed="rId6">
            <a:alphaModFix/>
          </a:blip>
          <a:stretch>
            <a:fillRect/>
          </a:stretch>
        </p:blipFill>
        <p:spPr>
          <a:xfrm>
            <a:off x="7167975" y="2252978"/>
            <a:ext cx="1493675" cy="1129709"/>
          </a:xfrm>
          <a:prstGeom prst="rect">
            <a:avLst/>
          </a:prstGeom>
          <a:noFill/>
          <a:ln>
            <a:noFill/>
          </a:ln>
        </p:spPr>
      </p:pic>
      <p:pic>
        <p:nvPicPr>
          <p:cNvPr id="110" name="Google Shape;110;p23"/>
          <p:cNvPicPr preferRelativeResize="0"/>
          <p:nvPr/>
        </p:nvPicPr>
        <p:blipFill>
          <a:blip r:embed="rId7">
            <a:alphaModFix/>
          </a:blip>
          <a:stretch>
            <a:fillRect/>
          </a:stretch>
        </p:blipFill>
        <p:spPr>
          <a:xfrm>
            <a:off x="7096536" y="3506350"/>
            <a:ext cx="1636565" cy="10460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pic>
        <p:nvPicPr>
          <p:cNvPr id="262" name="Google Shape;262;p41"/>
          <p:cNvPicPr preferRelativeResize="0"/>
          <p:nvPr/>
        </p:nvPicPr>
        <p:blipFill>
          <a:blip r:embed="rId3">
            <a:alphaModFix/>
          </a:blip>
          <a:stretch>
            <a:fillRect/>
          </a:stretch>
        </p:blipFill>
        <p:spPr>
          <a:xfrm>
            <a:off x="0" y="1039425"/>
            <a:ext cx="9143998" cy="3719526"/>
          </a:xfrm>
          <a:prstGeom prst="rect">
            <a:avLst/>
          </a:prstGeom>
          <a:noFill/>
          <a:ln>
            <a:noFill/>
          </a:ln>
        </p:spPr>
      </p:pic>
      <p:sp>
        <p:nvSpPr>
          <p:cNvPr id="263" name="Google Shape;263;p41"/>
          <p:cNvSpPr txBox="1"/>
          <p:nvPr/>
        </p:nvSpPr>
        <p:spPr>
          <a:xfrm>
            <a:off x="3118250" y="482200"/>
            <a:ext cx="2721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u="sng">
                <a:latin typeface="Roboto"/>
                <a:ea typeface="Roboto"/>
                <a:cs typeface="Roboto"/>
                <a:sym typeface="Roboto"/>
              </a:rPr>
              <a:t>INCENTIVES and FINANCES</a:t>
            </a:r>
            <a:endParaRPr b="1" i="1" sz="1600" u="sng">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2"/>
          <p:cNvSpPr txBox="1"/>
          <p:nvPr>
            <p:ph type="title"/>
          </p:nvPr>
        </p:nvSpPr>
        <p:spPr>
          <a:xfrm>
            <a:off x="460950" y="769050"/>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i="0" lang="en" sz="3000" u="none" cap="none" strike="noStrike">
                <a:solidFill>
                  <a:schemeClr val="lt1"/>
                </a:solidFill>
              </a:rPr>
              <a:t>Heat Pump Tax Credits</a:t>
            </a:r>
            <a:endParaRPr b="1" i="0" sz="3000" u="none" cap="none" strike="noStrike">
              <a:solidFill>
                <a:schemeClr val="lt1"/>
              </a:solidFill>
            </a:endParaRPr>
          </a:p>
        </p:txBody>
      </p:sp>
      <p:graphicFrame>
        <p:nvGraphicFramePr>
          <p:cNvPr id="269" name="Google Shape;269;p42"/>
          <p:cNvGraphicFramePr/>
          <p:nvPr/>
        </p:nvGraphicFramePr>
        <p:xfrm>
          <a:off x="61538" y="2112798"/>
          <a:ext cx="3000000" cy="3000000"/>
        </p:xfrm>
        <a:graphic>
          <a:graphicData uri="http://schemas.openxmlformats.org/drawingml/2006/table">
            <a:tbl>
              <a:tblPr bandRow="1" firstRow="1">
                <a:noFill/>
                <a:tableStyleId>{21D48D30-02B2-4859-8FDF-F2B09DB77EE7}</a:tableStyleId>
              </a:tblPr>
              <a:tblGrid>
                <a:gridCol w="2037475"/>
                <a:gridCol w="2191200"/>
                <a:gridCol w="2361950"/>
                <a:gridCol w="2433525"/>
              </a:tblGrid>
              <a:tr h="670350">
                <a:tc>
                  <a:txBody>
                    <a:bodyPr/>
                    <a:lstStyle/>
                    <a:p>
                      <a:pPr indent="0" lvl="0" marL="0" marR="0" rtl="0" algn="l">
                        <a:lnSpc>
                          <a:spcPct val="100000"/>
                        </a:lnSpc>
                        <a:spcBef>
                          <a:spcPts val="0"/>
                        </a:spcBef>
                        <a:spcAft>
                          <a:spcPts val="0"/>
                        </a:spcAft>
                        <a:buClr>
                          <a:srgbClr val="000000"/>
                        </a:buClr>
                        <a:buSzPts val="1400"/>
                        <a:buFont typeface="Arial"/>
                        <a:buNone/>
                      </a:pPr>
                      <a:r>
                        <a:t/>
                      </a:r>
                      <a:endParaRPr u="none" cap="none" strike="noStrike">
                        <a:solidFill>
                          <a:srgbClr val="00438C"/>
                        </a:solidFill>
                        <a:latin typeface="Roboto"/>
                        <a:ea typeface="Roboto"/>
                        <a:cs typeface="Roboto"/>
                        <a:sym typeface="Roboto"/>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solidFill>
                          <a:srgbClr val="00438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lang="en" u="none" cap="none" strike="noStrike">
                          <a:solidFill>
                            <a:srgbClr val="00438C"/>
                          </a:solidFill>
                          <a:latin typeface="Roboto"/>
                          <a:ea typeface="Roboto"/>
                          <a:cs typeface="Roboto"/>
                          <a:sym typeface="Roboto"/>
                        </a:rPr>
                        <a:t>Air Source Heat Pump</a:t>
                      </a:r>
                      <a:endParaRPr b="1" u="none" cap="none" strike="noStrike">
                        <a:solidFill>
                          <a:srgbClr val="00438C"/>
                        </a:solidFill>
                        <a:latin typeface="Roboto"/>
                        <a:ea typeface="Roboto"/>
                        <a:cs typeface="Roboto"/>
                        <a:sym typeface="Roboto"/>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solidFill>
                          <a:srgbClr val="00438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lang="en" u="none" cap="none" strike="noStrike">
                          <a:solidFill>
                            <a:srgbClr val="00438C"/>
                          </a:solidFill>
                          <a:latin typeface="Roboto"/>
                          <a:ea typeface="Roboto"/>
                          <a:cs typeface="Roboto"/>
                          <a:sym typeface="Roboto"/>
                        </a:rPr>
                        <a:t>Ground Source Hea</a:t>
                      </a:r>
                      <a:r>
                        <a:rPr b="1" lang="en">
                          <a:solidFill>
                            <a:srgbClr val="00438C"/>
                          </a:solidFill>
                          <a:latin typeface="Roboto"/>
                          <a:ea typeface="Roboto"/>
                          <a:cs typeface="Roboto"/>
                          <a:sym typeface="Roboto"/>
                        </a:rPr>
                        <a:t>t </a:t>
                      </a:r>
                      <a:r>
                        <a:rPr b="1" lang="en" u="none" cap="none" strike="noStrike">
                          <a:solidFill>
                            <a:srgbClr val="00438C"/>
                          </a:solidFill>
                          <a:latin typeface="Roboto"/>
                          <a:ea typeface="Roboto"/>
                          <a:cs typeface="Roboto"/>
                          <a:sym typeface="Roboto"/>
                        </a:rPr>
                        <a:t>Pump</a:t>
                      </a:r>
                      <a:endParaRPr b="1" u="none" cap="none" strike="noStrike">
                        <a:solidFill>
                          <a:srgbClr val="00438C"/>
                        </a:solidFill>
                        <a:latin typeface="Roboto"/>
                        <a:ea typeface="Roboto"/>
                        <a:cs typeface="Roboto"/>
                        <a:sym typeface="Roboto"/>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solidFill>
                          <a:srgbClr val="00438C"/>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400"/>
                        <a:buFont typeface="Arial"/>
                        <a:buNone/>
                      </a:pPr>
                      <a:r>
                        <a:rPr b="1" lang="en" u="none" cap="none" strike="noStrike">
                          <a:solidFill>
                            <a:srgbClr val="00438C"/>
                          </a:solidFill>
                          <a:latin typeface="Roboto"/>
                          <a:ea typeface="Roboto"/>
                          <a:cs typeface="Roboto"/>
                          <a:sym typeface="Roboto"/>
                        </a:rPr>
                        <a:t>Heat Pump Water Heater</a:t>
                      </a:r>
                      <a:endParaRPr b="1" u="none" cap="none" strike="noStrike">
                        <a:solidFill>
                          <a:srgbClr val="00438C"/>
                        </a:solidFill>
                        <a:latin typeface="Roboto"/>
                        <a:ea typeface="Roboto"/>
                        <a:cs typeface="Roboto"/>
                        <a:sym typeface="Roboto"/>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08525">
                <a:tc>
                  <a:txBody>
                    <a:bodyPr/>
                    <a:lstStyle/>
                    <a:p>
                      <a:pPr indent="0" lvl="0" marL="0" marR="0" rtl="0" algn="ctr">
                        <a:lnSpc>
                          <a:spcPct val="100000"/>
                        </a:lnSpc>
                        <a:spcBef>
                          <a:spcPts val="0"/>
                        </a:spcBef>
                        <a:spcAft>
                          <a:spcPts val="0"/>
                        </a:spcAft>
                        <a:buClr>
                          <a:srgbClr val="000000"/>
                        </a:buClr>
                        <a:buSzPts val="1400"/>
                        <a:buFont typeface="Arial"/>
                        <a:buNone/>
                      </a:pPr>
                      <a:r>
                        <a:rPr b="1" lang="en" u="none" cap="none" strike="noStrike">
                          <a:solidFill>
                            <a:srgbClr val="00438C"/>
                          </a:solidFill>
                          <a:latin typeface="Roboto"/>
                          <a:ea typeface="Roboto"/>
                          <a:cs typeface="Roboto"/>
                          <a:sym typeface="Roboto"/>
                        </a:rPr>
                        <a:t>Federal Tax Credit</a:t>
                      </a:r>
                      <a:endParaRPr b="1"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$300</a:t>
                      </a:r>
                      <a:endParaRPr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u="none" cap="none" strike="noStrike">
                          <a:solidFill>
                            <a:srgbClr val="00438C"/>
                          </a:solidFill>
                          <a:latin typeface="Roboto"/>
                          <a:ea typeface="Roboto"/>
                          <a:cs typeface="Roboto"/>
                          <a:sym typeface="Roboto"/>
                        </a:rPr>
                        <a:t> </a:t>
                      </a:r>
                      <a:r>
                        <a:rPr lang="en">
                          <a:solidFill>
                            <a:srgbClr val="00438C"/>
                          </a:solidFill>
                          <a:latin typeface="Roboto"/>
                          <a:ea typeface="Roboto"/>
                          <a:cs typeface="Roboto"/>
                          <a:sym typeface="Roboto"/>
                        </a:rPr>
                        <a:t>30</a:t>
                      </a:r>
                      <a:r>
                        <a:rPr lang="en" u="none" cap="none" strike="noStrike">
                          <a:solidFill>
                            <a:srgbClr val="00438C"/>
                          </a:solidFill>
                          <a:latin typeface="Roboto"/>
                          <a:ea typeface="Roboto"/>
                          <a:cs typeface="Roboto"/>
                          <a:sym typeface="Roboto"/>
                        </a:rPr>
                        <a:t>% </a:t>
                      </a:r>
                      <a:endParaRPr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$300</a:t>
                      </a:r>
                      <a:endParaRPr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08525">
                <a:tc>
                  <a:txBody>
                    <a:bodyPr/>
                    <a:lstStyle/>
                    <a:p>
                      <a:pPr indent="0" lvl="0" marL="0" marR="0" rtl="0" algn="ctr">
                        <a:lnSpc>
                          <a:spcPct val="100000"/>
                        </a:lnSpc>
                        <a:spcBef>
                          <a:spcPts val="0"/>
                        </a:spcBef>
                        <a:spcAft>
                          <a:spcPts val="0"/>
                        </a:spcAft>
                        <a:buNone/>
                      </a:pPr>
                      <a:r>
                        <a:rPr b="1" lang="en">
                          <a:solidFill>
                            <a:srgbClr val="00438C"/>
                          </a:solidFill>
                          <a:latin typeface="Roboto"/>
                          <a:ea typeface="Roboto"/>
                          <a:cs typeface="Roboto"/>
                          <a:sym typeface="Roboto"/>
                        </a:rPr>
                        <a:t>State Tax Credit</a:t>
                      </a:r>
                      <a:endParaRPr b="1"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a:t>
                      </a:r>
                      <a:endParaRPr>
                        <a:solidFill>
                          <a:srgbClr val="00438C"/>
                        </a:solidFill>
                        <a:latin typeface="Roboto"/>
                        <a:ea typeface="Roboto"/>
                        <a:cs typeface="Roboto"/>
                        <a:sym typeface="Roboto"/>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
                          <a:solidFill>
                            <a:srgbClr val="00438C"/>
                          </a:solidFill>
                          <a:latin typeface="Roboto"/>
                          <a:ea typeface="Roboto"/>
                          <a:cs typeface="Roboto"/>
                          <a:sym typeface="Roboto"/>
                        </a:rPr>
                        <a:t>25%, up to $5,000</a:t>
                      </a:r>
                      <a:endParaRPr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a:t>
                      </a:r>
                      <a:endParaRPr>
                        <a:solidFill>
                          <a:srgbClr val="00438C"/>
                        </a:solidFill>
                        <a:latin typeface="Roboto"/>
                        <a:ea typeface="Roboto"/>
                        <a:cs typeface="Roboto"/>
                        <a:sym typeface="Roboto"/>
                      </a:endParaRPr>
                    </a:p>
                  </a:txBody>
                  <a:tcPr marT="45725" marB="45725" marR="91450" marL="9145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3" name="Shape 273"/>
        <p:cNvGrpSpPr/>
        <p:nvPr/>
      </p:nvGrpSpPr>
      <p:grpSpPr>
        <a:xfrm>
          <a:off x="0" y="0"/>
          <a:ext cx="0" cy="0"/>
          <a:chOff x="0" y="0"/>
          <a:chExt cx="0" cy="0"/>
        </a:xfrm>
      </p:grpSpPr>
      <p:sp>
        <p:nvSpPr>
          <p:cNvPr id="274" name="Google Shape;274;p43"/>
          <p:cNvSpPr/>
          <p:nvPr/>
        </p:nvSpPr>
        <p:spPr>
          <a:xfrm>
            <a:off x="-42300" y="0"/>
            <a:ext cx="9210600" cy="984000"/>
          </a:xfrm>
          <a:prstGeom prst="rect">
            <a:avLst/>
          </a:prstGeom>
          <a:solidFill>
            <a:srgbClr val="FDB5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3"/>
          <p:cNvSpPr txBox="1"/>
          <p:nvPr>
            <p:ph idx="4294967295" type="title"/>
          </p:nvPr>
        </p:nvSpPr>
        <p:spPr>
          <a:xfrm>
            <a:off x="473100" y="112350"/>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i="0" lang="en" sz="3200" u="none" cap="none" strike="noStrike">
                <a:solidFill>
                  <a:schemeClr val="lt1"/>
                </a:solidFill>
              </a:rPr>
              <a:t>Financing</a:t>
            </a:r>
            <a:endParaRPr b="1"/>
          </a:p>
        </p:txBody>
      </p:sp>
      <p:graphicFrame>
        <p:nvGraphicFramePr>
          <p:cNvPr id="276" name="Google Shape;276;p43"/>
          <p:cNvGraphicFramePr/>
          <p:nvPr/>
        </p:nvGraphicFramePr>
        <p:xfrm>
          <a:off x="160425" y="1286005"/>
          <a:ext cx="3000000" cy="3000000"/>
        </p:xfrm>
        <a:graphic>
          <a:graphicData uri="http://schemas.openxmlformats.org/drawingml/2006/table">
            <a:tbl>
              <a:tblPr bandRow="1" firstRow="1">
                <a:noFill/>
                <a:tableStyleId>{21D48D30-02B2-4859-8FDF-F2B09DB77EE7}</a:tableStyleId>
              </a:tblPr>
              <a:tblGrid>
                <a:gridCol w="2866450"/>
                <a:gridCol w="1859650"/>
                <a:gridCol w="4121350"/>
              </a:tblGrid>
              <a:tr h="358600">
                <a:tc>
                  <a:txBody>
                    <a:bodyPr/>
                    <a:lstStyle/>
                    <a:p>
                      <a:pPr indent="0" lvl="0" marL="0" marR="0" rtl="0" algn="l">
                        <a:lnSpc>
                          <a:spcPct val="100000"/>
                        </a:lnSpc>
                        <a:spcBef>
                          <a:spcPts val="0"/>
                        </a:spcBef>
                        <a:spcAft>
                          <a:spcPts val="0"/>
                        </a:spcAft>
                        <a:buClr>
                          <a:srgbClr val="000000"/>
                        </a:buClr>
                        <a:buSzPts val="1200"/>
                        <a:buFont typeface="Arial"/>
                        <a:buNone/>
                      </a:pPr>
                      <a:r>
                        <a:rPr b="1" lang="en" sz="1400" u="none" cap="none" strike="noStrike">
                          <a:solidFill>
                            <a:srgbClr val="00438C"/>
                          </a:solidFill>
                          <a:latin typeface="Roboto"/>
                          <a:ea typeface="Roboto"/>
                          <a:cs typeface="Roboto"/>
                          <a:sym typeface="Roboto"/>
                        </a:rPr>
                        <a:t>Provider</a:t>
                      </a:r>
                      <a:endParaRPr b="1" sz="1400" u="none" cap="none" strike="noStrike">
                        <a:solidFill>
                          <a:srgbClr val="00438C"/>
                        </a:solidFill>
                        <a:latin typeface="Roboto"/>
                        <a:ea typeface="Roboto"/>
                        <a:cs typeface="Roboto"/>
                        <a:sym typeface="Roboto"/>
                      </a:endParaRPr>
                    </a:p>
                  </a:txBody>
                  <a:tcPr marT="45725" marB="45725" marR="91450" marL="91450">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400" u="none" cap="none" strike="noStrike">
                          <a:solidFill>
                            <a:srgbClr val="00438C"/>
                          </a:solidFill>
                          <a:latin typeface="Roboto"/>
                          <a:ea typeface="Roboto"/>
                          <a:cs typeface="Roboto"/>
                          <a:sym typeface="Roboto"/>
                        </a:rPr>
                        <a:t>Loan Product Name</a:t>
                      </a:r>
                      <a:endParaRPr b="1" sz="1400" u="none" cap="none" strike="noStrike">
                        <a:solidFill>
                          <a:srgbClr val="00438C"/>
                        </a:solidFill>
                        <a:latin typeface="Roboto"/>
                        <a:ea typeface="Roboto"/>
                        <a:cs typeface="Roboto"/>
                        <a:sym typeface="Roboto"/>
                      </a:endParaRPr>
                    </a:p>
                  </a:txBody>
                  <a:tcPr marT="45725" marB="45725" marR="91450" marL="91450">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400" u="none" cap="none" strike="noStrike">
                          <a:solidFill>
                            <a:srgbClr val="00438C"/>
                          </a:solidFill>
                          <a:latin typeface="Roboto"/>
                          <a:ea typeface="Roboto"/>
                          <a:cs typeface="Roboto"/>
                          <a:sym typeface="Roboto"/>
                        </a:rPr>
                        <a:t>Description</a:t>
                      </a:r>
                      <a:endParaRPr b="1" sz="1400" u="none" cap="none" strike="noStrike">
                        <a:solidFill>
                          <a:srgbClr val="00438C"/>
                        </a:solidFill>
                        <a:latin typeface="Roboto"/>
                        <a:ea typeface="Roboto"/>
                        <a:cs typeface="Roboto"/>
                        <a:sym typeface="Roboto"/>
                      </a:endParaRPr>
                    </a:p>
                  </a:txBody>
                  <a:tcPr marT="45725" marB="45725" marR="91450" marL="91450">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r>
              <a:tr h="494275">
                <a:tc rowSpan="3">
                  <a:txBody>
                    <a:bodyPr/>
                    <a:lstStyle/>
                    <a:p>
                      <a:pPr indent="0" lvl="0" marL="0" rtl="0" algn="l">
                        <a:spcBef>
                          <a:spcPts val="0"/>
                        </a:spcBef>
                        <a:spcAft>
                          <a:spcPts val="0"/>
                        </a:spcAft>
                        <a:buNone/>
                      </a:pPr>
                      <a:r>
                        <a:rPr lang="en">
                          <a:solidFill>
                            <a:srgbClr val="00438C"/>
                          </a:solidFill>
                          <a:latin typeface="Roboto"/>
                          <a:ea typeface="Roboto"/>
                          <a:cs typeface="Roboto"/>
                          <a:sym typeface="Roboto"/>
                        </a:rPr>
                        <a:t>NYSERDA*</a:t>
                      </a:r>
                      <a:endParaRPr>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438C"/>
                          </a:solidFill>
                          <a:latin typeface="Roboto"/>
                          <a:ea typeface="Roboto"/>
                          <a:cs typeface="Roboto"/>
                          <a:sym typeface="Roboto"/>
                        </a:rPr>
                        <a:t>Smart Energy Loan</a:t>
                      </a:r>
                      <a:endParaRPr sz="1400"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Up to $25,000; terms of 5, 10, and 15 years; 3.49 </a:t>
                      </a:r>
                      <a:r>
                        <a:rPr lang="en" sz="1400" u="sng" cap="none" strike="noStrike">
                          <a:solidFill>
                            <a:srgbClr val="00438C"/>
                          </a:solidFill>
                          <a:latin typeface="Roboto"/>
                          <a:ea typeface="Roboto"/>
                          <a:cs typeface="Roboto"/>
                          <a:sym typeface="Roboto"/>
                        </a:rPr>
                        <a:t>or </a:t>
                      </a:r>
                      <a:r>
                        <a:rPr lang="en" sz="1400" u="none" cap="none" strike="noStrike">
                          <a:solidFill>
                            <a:srgbClr val="00438C"/>
                          </a:solidFill>
                          <a:latin typeface="Roboto"/>
                          <a:ea typeface="Roboto"/>
                          <a:cs typeface="Roboto"/>
                          <a:sym typeface="Roboto"/>
                        </a:rPr>
                        <a:t>6.99% interest</a:t>
                      </a:r>
                      <a:endParaRPr sz="1400"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r>
              <a:tr h="494275">
                <a:tc vMerge="1"/>
                <a:tc>
                  <a:txBody>
                    <a:bodyPr/>
                    <a:lstStyle/>
                    <a:p>
                      <a:pPr indent="0" lvl="0" marL="0" marR="0" rtl="0" algn="l">
                        <a:lnSpc>
                          <a:spcPct val="100000"/>
                        </a:lnSpc>
                        <a:spcBef>
                          <a:spcPts val="0"/>
                        </a:spcBef>
                        <a:spcAft>
                          <a:spcPts val="0"/>
                        </a:spcAft>
                        <a:buClr>
                          <a:srgbClr val="000000"/>
                        </a:buClr>
                        <a:buSzPts val="1400"/>
                        <a:buFont typeface="Arial"/>
                        <a:buNone/>
                      </a:pPr>
                      <a:r>
                        <a:rPr i="0" lang="en" sz="1400" u="none" cap="none" strike="noStrike">
                          <a:solidFill>
                            <a:srgbClr val="00438C"/>
                          </a:solidFill>
                          <a:latin typeface="Roboto"/>
                          <a:ea typeface="Roboto"/>
                          <a:cs typeface="Roboto"/>
                          <a:sym typeface="Roboto"/>
                        </a:rPr>
                        <a:t>On-Bill Recovery Loan</a:t>
                      </a:r>
                      <a:endParaRPr sz="1400"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Up to $25,000; terms of 5, 10, and 15 years; 3.49 </a:t>
                      </a:r>
                      <a:r>
                        <a:rPr lang="en" sz="1400" u="sng" cap="none" strike="noStrike">
                          <a:solidFill>
                            <a:srgbClr val="00438C"/>
                          </a:solidFill>
                          <a:latin typeface="Roboto"/>
                          <a:ea typeface="Roboto"/>
                          <a:cs typeface="Roboto"/>
                          <a:sym typeface="Roboto"/>
                        </a:rPr>
                        <a:t>or</a:t>
                      </a:r>
                      <a:r>
                        <a:rPr lang="en" sz="1400" u="none" cap="none" strike="noStrike">
                          <a:solidFill>
                            <a:srgbClr val="00438C"/>
                          </a:solidFill>
                          <a:latin typeface="Roboto"/>
                          <a:ea typeface="Roboto"/>
                          <a:cs typeface="Roboto"/>
                          <a:sym typeface="Roboto"/>
                        </a:rPr>
                        <a:t> </a:t>
                      </a:r>
                      <a:r>
                        <a:rPr lang="en">
                          <a:solidFill>
                            <a:srgbClr val="00438C"/>
                          </a:solidFill>
                          <a:latin typeface="Roboto"/>
                          <a:ea typeface="Roboto"/>
                          <a:cs typeface="Roboto"/>
                          <a:sym typeface="Roboto"/>
                        </a:rPr>
                        <a:t>6.99</a:t>
                      </a:r>
                      <a:r>
                        <a:rPr lang="en" sz="1400" u="none" cap="none" strike="noStrike">
                          <a:solidFill>
                            <a:srgbClr val="00438C"/>
                          </a:solidFill>
                          <a:latin typeface="Roboto"/>
                          <a:ea typeface="Roboto"/>
                          <a:cs typeface="Roboto"/>
                          <a:sym typeface="Roboto"/>
                        </a:rPr>
                        <a:t>% interest; paid on utility bill</a:t>
                      </a:r>
                      <a:endParaRPr sz="1400"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r>
              <a:tr h="900025">
                <a:tc vMerge="1"/>
                <a:tc>
                  <a:txBody>
                    <a:bodyPr/>
                    <a:lstStyle/>
                    <a:p>
                      <a:pPr indent="0" lvl="0" marL="0" rtl="0" algn="l">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Companion</a:t>
                      </a:r>
                      <a:r>
                        <a:rPr lang="en">
                          <a:solidFill>
                            <a:srgbClr val="00438C"/>
                          </a:solidFill>
                          <a:latin typeface="Roboto"/>
                          <a:ea typeface="Roboto"/>
                          <a:cs typeface="Roboto"/>
                          <a:sym typeface="Roboto"/>
                        </a:rPr>
                        <a:t> Loan</a:t>
                      </a:r>
                      <a:endParaRPr>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Up to $25,000; terms of 5, 10, and 15 years; 6.99% interest additional to OBR or SEL for larger work scopes. Cost effectiveness &amp; other requirements apply. *</a:t>
                      </a:r>
                      <a:endParaRPr sz="1400"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r>
              <a:tr h="494275">
                <a:tc gridSpan="2">
                  <a:txBody>
                    <a:bodyPr/>
                    <a:lstStyle/>
                    <a:p>
                      <a:pPr indent="0" lvl="0" marL="0" rtl="0" algn="l">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ASHP/GSHP Manufacturer Financing</a:t>
                      </a:r>
                      <a:endParaRPr>
                        <a:solidFill>
                          <a:srgbClr val="00438C"/>
                        </a:solidFill>
                        <a:latin typeface="Roboto"/>
                        <a:ea typeface="Roboto"/>
                        <a:cs typeface="Roboto"/>
                        <a:sym typeface="Roboto"/>
                      </a:endParaRPr>
                    </a:p>
                    <a:p>
                      <a:pPr indent="0" lvl="0" marL="0" rtl="0" algn="l">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(E.g. Synchrony, EnerBank)</a:t>
                      </a:r>
                      <a:endParaRPr>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c hMerge="1"/>
                <a:tc>
                  <a:txBody>
                    <a:bodyPr/>
                    <a:lstStyle/>
                    <a:p>
                      <a:pPr indent="0" lvl="0" marL="0" rtl="0" algn="l">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Unsecured loans with dealer fees (can be terms of up to 20 years)</a:t>
                      </a:r>
                      <a:endParaRPr sz="1400"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r>
              <a:tr h="348625">
                <a:tc gridSpan="2">
                  <a:txBody>
                    <a:bodyPr/>
                    <a:lstStyle/>
                    <a:p>
                      <a:pPr indent="0" lvl="0" marL="0" rtl="0" algn="l">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Local Banks (e.g. Home Equity, consumer loans)</a:t>
                      </a:r>
                      <a:endParaRPr sz="1400"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c hMerge="1"/>
                <a:tc>
                  <a:txBody>
                    <a:bodyPr/>
                    <a:lstStyle/>
                    <a:p>
                      <a:pPr indent="0" lvl="0" marL="0" rtl="0" algn="l">
                        <a:spcBef>
                          <a:spcPts val="0"/>
                        </a:spcBef>
                        <a:spcAft>
                          <a:spcPts val="0"/>
                        </a:spcAft>
                        <a:buClr>
                          <a:srgbClr val="000000"/>
                        </a:buClr>
                        <a:buSzPts val="1400"/>
                        <a:buFont typeface="Arial"/>
                        <a:buNone/>
                      </a:pPr>
                      <a:r>
                        <a:rPr lang="en">
                          <a:solidFill>
                            <a:srgbClr val="00438C"/>
                          </a:solidFill>
                          <a:latin typeface="Roboto"/>
                          <a:ea typeface="Roboto"/>
                          <a:cs typeface="Roboto"/>
                          <a:sym typeface="Roboto"/>
                        </a:rPr>
                        <a:t>Dependent on bank</a:t>
                      </a:r>
                      <a:endParaRPr sz="1400" u="none" cap="none" strike="noStrike">
                        <a:solidFill>
                          <a:srgbClr val="00438C"/>
                        </a:solidFill>
                        <a:latin typeface="Roboto"/>
                        <a:ea typeface="Roboto"/>
                        <a:cs typeface="Roboto"/>
                        <a:sym typeface="Roboto"/>
                      </a:endParaRPr>
                    </a:p>
                  </a:txBody>
                  <a:tcPr marT="45725" marB="45725" marR="91450" marL="91450" anchor="ctr">
                    <a:lnL cap="flat" cmpd="sng" w="9525">
                      <a:solidFill>
                        <a:srgbClr val="00438C"/>
                      </a:solidFill>
                      <a:prstDash val="solid"/>
                      <a:round/>
                      <a:headEnd len="sm" w="sm" type="none"/>
                      <a:tailEnd len="sm" w="sm" type="none"/>
                    </a:lnL>
                    <a:lnR cap="flat" cmpd="sng" w="9525">
                      <a:solidFill>
                        <a:srgbClr val="00438C"/>
                      </a:solidFill>
                      <a:prstDash val="solid"/>
                      <a:round/>
                      <a:headEnd len="sm" w="sm" type="none"/>
                      <a:tailEnd len="sm" w="sm" type="none"/>
                    </a:lnR>
                    <a:lnT cap="flat" cmpd="sng" w="9525">
                      <a:solidFill>
                        <a:srgbClr val="00438C"/>
                      </a:solidFill>
                      <a:prstDash val="solid"/>
                      <a:round/>
                      <a:headEnd len="sm" w="sm" type="none"/>
                      <a:tailEnd len="sm" w="sm" type="none"/>
                    </a:lnT>
                    <a:lnB cap="flat" cmpd="sng" w="9525">
                      <a:solidFill>
                        <a:srgbClr val="00438C"/>
                      </a:solidFill>
                      <a:prstDash val="solid"/>
                      <a:round/>
                      <a:headEnd len="sm" w="sm" type="none"/>
                      <a:tailEnd len="sm" w="sm" type="none"/>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4"/>
          <p:cNvSpPr txBox="1"/>
          <p:nvPr>
            <p:ph idx="1" type="body"/>
          </p:nvPr>
        </p:nvSpPr>
        <p:spPr>
          <a:xfrm>
            <a:off x="159475" y="1909475"/>
            <a:ext cx="5474400" cy="2023800"/>
          </a:xfrm>
          <a:prstGeom prst="rect">
            <a:avLst/>
          </a:prstGeom>
          <a:noFill/>
          <a:ln>
            <a:noFill/>
          </a:ln>
        </p:spPr>
        <p:txBody>
          <a:bodyPr anchorCtr="0" anchor="t" bIns="91400" lIns="91400" spcFirstLastPara="1" rIns="91400" wrap="square" tIns="91400">
            <a:noAutofit/>
          </a:bodyPr>
          <a:lstStyle/>
          <a:p>
            <a:pPr indent="0" lvl="0" marL="0" marR="0" rtl="0" algn="l">
              <a:lnSpc>
                <a:spcPct val="115000"/>
              </a:lnSpc>
              <a:spcBef>
                <a:spcPts val="0"/>
              </a:spcBef>
              <a:spcAft>
                <a:spcPts val="0"/>
              </a:spcAft>
              <a:buClr>
                <a:schemeClr val="lt2"/>
              </a:buClr>
              <a:buSzPts val="1800"/>
              <a:buFont typeface="Roboto"/>
              <a:buNone/>
            </a:pPr>
            <a:r>
              <a:rPr lang="en" sz="2000">
                <a:solidFill>
                  <a:srgbClr val="00438C"/>
                </a:solidFill>
              </a:rPr>
              <a:t>Provides those who apply with</a:t>
            </a:r>
            <a:r>
              <a:rPr i="0" lang="en" sz="2000" u="none" cap="none" strike="noStrike">
                <a:solidFill>
                  <a:srgbClr val="00438C"/>
                </a:solidFill>
              </a:rPr>
              <a:t> a discount of </a:t>
            </a:r>
            <a:r>
              <a:rPr b="1" i="0" lang="en" sz="2000" u="none" cap="none" strike="noStrike">
                <a:solidFill>
                  <a:srgbClr val="00438C"/>
                </a:solidFill>
              </a:rPr>
              <a:t>50% of project costs</a:t>
            </a:r>
            <a:endParaRPr sz="2000">
              <a:solidFill>
                <a:srgbClr val="00438C"/>
              </a:solidFill>
            </a:endParaRPr>
          </a:p>
          <a:p>
            <a:pPr indent="-355600" lvl="0" marL="457200" marR="0" rtl="0" algn="l">
              <a:lnSpc>
                <a:spcPct val="115000"/>
              </a:lnSpc>
              <a:spcBef>
                <a:spcPts val="0"/>
              </a:spcBef>
              <a:spcAft>
                <a:spcPts val="0"/>
              </a:spcAft>
              <a:buClr>
                <a:srgbClr val="00438C"/>
              </a:buClr>
              <a:buSzPts val="2000"/>
              <a:buFont typeface="Roboto"/>
              <a:buChar char="●"/>
            </a:pPr>
            <a:r>
              <a:rPr i="0" lang="en" sz="2000" u="none" cap="none" strike="noStrike">
                <a:solidFill>
                  <a:srgbClr val="00438C"/>
                </a:solidFill>
              </a:rPr>
              <a:t>Limit of </a:t>
            </a:r>
            <a:r>
              <a:rPr b="1" i="0" lang="en" sz="2000" u="none" cap="none" strike="noStrike">
                <a:solidFill>
                  <a:srgbClr val="00438C"/>
                </a:solidFill>
              </a:rPr>
              <a:t>$</a:t>
            </a:r>
            <a:r>
              <a:rPr b="1" lang="en" sz="2000">
                <a:solidFill>
                  <a:srgbClr val="00438C"/>
                </a:solidFill>
              </a:rPr>
              <a:t>5</a:t>
            </a:r>
            <a:r>
              <a:rPr b="1" i="0" lang="en" sz="2000" u="none" cap="none" strike="noStrike">
                <a:solidFill>
                  <a:srgbClr val="00438C"/>
                </a:solidFill>
              </a:rPr>
              <a:t>,000 </a:t>
            </a:r>
            <a:r>
              <a:rPr i="0" lang="en" sz="2000" u="none" cap="none" strike="noStrike">
                <a:solidFill>
                  <a:srgbClr val="00438C"/>
                </a:solidFill>
              </a:rPr>
              <a:t>for single-family</a:t>
            </a:r>
            <a:endParaRPr sz="2000">
              <a:solidFill>
                <a:srgbClr val="00438C"/>
              </a:solidFill>
            </a:endParaRPr>
          </a:p>
          <a:p>
            <a:pPr indent="-355600" lvl="0" marL="457200" marR="0" rtl="0" algn="l">
              <a:lnSpc>
                <a:spcPct val="115000"/>
              </a:lnSpc>
              <a:spcBef>
                <a:spcPts val="0"/>
              </a:spcBef>
              <a:spcAft>
                <a:spcPts val="0"/>
              </a:spcAft>
              <a:buClr>
                <a:srgbClr val="00438C"/>
              </a:buClr>
              <a:buSzPts val="2000"/>
              <a:buFont typeface="Roboto"/>
              <a:buChar char="●"/>
            </a:pPr>
            <a:r>
              <a:rPr i="0" lang="en" sz="2000" u="none" cap="none" strike="noStrike">
                <a:solidFill>
                  <a:srgbClr val="00438C"/>
                </a:solidFill>
              </a:rPr>
              <a:t>Limit of </a:t>
            </a:r>
            <a:r>
              <a:rPr b="1" i="0" lang="en" sz="2000" u="none" cap="none" strike="noStrike">
                <a:solidFill>
                  <a:srgbClr val="00438C"/>
                </a:solidFill>
              </a:rPr>
              <a:t>$</a:t>
            </a:r>
            <a:r>
              <a:rPr b="1" lang="en" sz="2000">
                <a:solidFill>
                  <a:srgbClr val="00438C"/>
                </a:solidFill>
              </a:rPr>
              <a:t>10</a:t>
            </a:r>
            <a:r>
              <a:rPr b="1" i="0" lang="en" sz="2000" u="none" cap="none" strike="noStrike">
                <a:solidFill>
                  <a:srgbClr val="00438C"/>
                </a:solidFill>
              </a:rPr>
              <a:t>,000 </a:t>
            </a:r>
            <a:r>
              <a:rPr i="0" lang="en" sz="2000" u="none" cap="none" strike="noStrike">
                <a:solidFill>
                  <a:srgbClr val="00438C"/>
                </a:solidFill>
              </a:rPr>
              <a:t>for 2-4 unit multi-family</a:t>
            </a:r>
            <a:endParaRPr i="0" sz="2000" u="none" cap="none" strike="noStrike">
              <a:solidFill>
                <a:srgbClr val="00438C"/>
              </a:solidFill>
            </a:endParaRPr>
          </a:p>
          <a:p>
            <a:pPr indent="-355600" lvl="0" marL="457200" marR="0" rtl="0" algn="l">
              <a:lnSpc>
                <a:spcPct val="115000"/>
              </a:lnSpc>
              <a:spcBef>
                <a:spcPts val="0"/>
              </a:spcBef>
              <a:spcAft>
                <a:spcPts val="0"/>
              </a:spcAft>
              <a:buClr>
                <a:srgbClr val="00438C"/>
              </a:buClr>
              <a:buSzPts val="2000"/>
              <a:buChar char="●"/>
            </a:pPr>
            <a:r>
              <a:rPr lang="en" sz="2000">
                <a:solidFill>
                  <a:srgbClr val="00438C"/>
                </a:solidFill>
              </a:rPr>
              <a:t>Includes heat pumps </a:t>
            </a:r>
            <a:endParaRPr sz="2000">
              <a:solidFill>
                <a:srgbClr val="00438C"/>
              </a:solidFill>
            </a:endParaRPr>
          </a:p>
        </p:txBody>
      </p:sp>
      <p:sp>
        <p:nvSpPr>
          <p:cNvPr id="282" name="Google Shape;282;p44"/>
          <p:cNvSpPr txBox="1"/>
          <p:nvPr/>
        </p:nvSpPr>
        <p:spPr>
          <a:xfrm>
            <a:off x="5966425" y="4766350"/>
            <a:ext cx="2706000" cy="498000"/>
          </a:xfrm>
          <a:prstGeom prst="rect">
            <a:avLst/>
          </a:prstGeom>
          <a:noFill/>
          <a:ln>
            <a:noFill/>
          </a:ln>
        </p:spPr>
        <p:txBody>
          <a:bodyPr anchorCtr="0" anchor="t" bIns="91400" lIns="91400" spcFirstLastPara="1" rIns="91400" wrap="square" tIns="91400">
            <a:noAutofit/>
          </a:bodyPr>
          <a:lstStyle/>
          <a:p>
            <a:pPr indent="0" lvl="0" marL="114300" marR="0" rtl="0" algn="l">
              <a:lnSpc>
                <a:spcPct val="115000"/>
              </a:lnSpc>
              <a:spcBef>
                <a:spcPts val="0"/>
              </a:spcBef>
              <a:spcAft>
                <a:spcPts val="0"/>
              </a:spcAft>
              <a:buClr>
                <a:schemeClr val="lt2"/>
              </a:buClr>
              <a:buSzPts val="1800"/>
              <a:buFont typeface="Roboto"/>
              <a:buNone/>
            </a:pPr>
            <a:r>
              <a:rPr i="0" lang="en" sz="1200" u="none" cap="none" strike="noStrike">
                <a:solidFill>
                  <a:srgbClr val="00438C"/>
                </a:solidFill>
                <a:latin typeface="Roboto"/>
                <a:ea typeface="Roboto"/>
                <a:cs typeface="Roboto"/>
                <a:sym typeface="Roboto"/>
              </a:rPr>
              <a:t>(Income levels subject to change)</a:t>
            </a:r>
            <a:endParaRPr i="0" sz="1200" u="none" cap="none" strike="noStrike">
              <a:solidFill>
                <a:srgbClr val="00438C"/>
              </a:solidFill>
              <a:latin typeface="Roboto"/>
              <a:ea typeface="Roboto"/>
              <a:cs typeface="Roboto"/>
              <a:sym typeface="Roboto"/>
            </a:endParaRPr>
          </a:p>
        </p:txBody>
      </p:sp>
      <p:graphicFrame>
        <p:nvGraphicFramePr>
          <p:cNvPr id="283" name="Google Shape;283;p44"/>
          <p:cNvGraphicFramePr/>
          <p:nvPr/>
        </p:nvGraphicFramePr>
        <p:xfrm>
          <a:off x="5589500" y="1778920"/>
          <a:ext cx="3000000" cy="3000000"/>
        </p:xfrm>
        <a:graphic>
          <a:graphicData uri="http://schemas.openxmlformats.org/drawingml/2006/table">
            <a:tbl>
              <a:tblPr>
                <a:noFill/>
                <a:tableStyleId>{68D4D6EE-70DA-46BA-955A-FACB67554D30}</a:tableStyleId>
              </a:tblPr>
              <a:tblGrid>
                <a:gridCol w="1729925"/>
                <a:gridCol w="1729925"/>
              </a:tblGrid>
              <a:tr h="3534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Household Size</a:t>
                      </a:r>
                      <a:endParaRPr sz="1400" u="none" cap="none" strike="noStrike">
                        <a:solidFill>
                          <a:srgbClr val="00438C"/>
                        </a:solidFill>
                        <a:latin typeface="Roboto"/>
                        <a:ea typeface="Roboto"/>
                        <a:cs typeface="Roboto"/>
                        <a:sym typeface="Roboto"/>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Income Limit</a:t>
                      </a:r>
                      <a:endParaRPr sz="1400" u="none" cap="none" strike="noStrike">
                        <a:solidFill>
                          <a:srgbClr val="00438C"/>
                        </a:solidFill>
                        <a:latin typeface="Roboto"/>
                        <a:ea typeface="Roboto"/>
                        <a:cs typeface="Roboto"/>
                        <a:sym typeface="Roboto"/>
                      </a:endParaRPr>
                    </a:p>
                  </a:txBody>
                  <a:tcPr marT="91425" marB="91425" marR="91425" marL="91425"/>
                </a:tc>
              </a:tr>
              <a:tr h="3710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1</a:t>
                      </a:r>
                      <a:endParaRPr sz="1400" u="none" cap="none" strike="noStrike">
                        <a:solidFill>
                          <a:srgbClr val="00438C"/>
                        </a:solidFill>
                        <a:latin typeface="Roboto"/>
                        <a:ea typeface="Roboto"/>
                        <a:cs typeface="Roboto"/>
                        <a:sym typeface="Roboto"/>
                      </a:endParaRPr>
                    </a:p>
                  </a:txBody>
                  <a:tcPr marT="91425" marB="91425" marR="91425" marL="91425"/>
                </a:tc>
                <a:tc>
                  <a:txBody>
                    <a:bodyPr/>
                    <a:lstStyle/>
                    <a:p>
                      <a:pPr indent="0" lvl="0" marL="0" rtl="0" algn="l">
                        <a:lnSpc>
                          <a:spcPct val="115000"/>
                        </a:lnSpc>
                        <a:spcBef>
                          <a:spcPts val="0"/>
                        </a:spcBef>
                        <a:spcAft>
                          <a:spcPts val="0"/>
                        </a:spcAft>
                        <a:buNone/>
                      </a:pPr>
                      <a:r>
                        <a:rPr lang="en">
                          <a:solidFill>
                            <a:srgbClr val="00438C"/>
                          </a:solidFill>
                          <a:latin typeface="Roboto"/>
                          <a:ea typeface="Roboto"/>
                          <a:cs typeface="Roboto"/>
                          <a:sym typeface="Roboto"/>
                        </a:rPr>
                        <a:t>         </a:t>
                      </a:r>
                      <a:r>
                        <a:rPr lang="en">
                          <a:solidFill>
                            <a:srgbClr val="00438C"/>
                          </a:solidFill>
                          <a:latin typeface="Roboto"/>
                          <a:ea typeface="Roboto"/>
                          <a:cs typeface="Roboto"/>
                          <a:sym typeface="Roboto"/>
                        </a:rPr>
                        <a:t>$43,664</a:t>
                      </a:r>
                      <a:endParaRPr sz="1900" u="none" cap="none" strike="noStrike">
                        <a:solidFill>
                          <a:srgbClr val="00438C"/>
                        </a:solidFill>
                        <a:latin typeface="Roboto"/>
                        <a:ea typeface="Roboto"/>
                        <a:cs typeface="Roboto"/>
                        <a:sym typeface="Roboto"/>
                      </a:endParaRPr>
                    </a:p>
                  </a:txBody>
                  <a:tcPr marT="91425" marB="91425" marR="91425" marL="91425"/>
                </a:tc>
              </a:tr>
              <a:tr h="3819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2</a:t>
                      </a:r>
                      <a:endParaRPr sz="1400" u="none" cap="none" strike="noStrike">
                        <a:solidFill>
                          <a:srgbClr val="00438C"/>
                        </a:solidFill>
                        <a:latin typeface="Roboto"/>
                        <a:ea typeface="Roboto"/>
                        <a:cs typeface="Roboto"/>
                        <a:sym typeface="Roboto"/>
                      </a:endParaRPr>
                    </a:p>
                  </a:txBody>
                  <a:tcPr marT="91425" marB="91425" marR="91425" marL="91425"/>
                </a:tc>
                <a:tc>
                  <a:txBody>
                    <a:bodyPr/>
                    <a:lstStyle/>
                    <a:p>
                      <a:pPr indent="0" lvl="0" marL="0" marR="0" rtl="0" algn="ctr">
                        <a:lnSpc>
                          <a:spcPct val="115000"/>
                        </a:lnSpc>
                        <a:spcBef>
                          <a:spcPts val="0"/>
                        </a:spcBef>
                        <a:spcAft>
                          <a:spcPts val="0"/>
                        </a:spcAft>
                        <a:buClr>
                          <a:srgbClr val="000000"/>
                        </a:buClr>
                        <a:buSzPts val="1400"/>
                        <a:buFont typeface="Arial"/>
                        <a:buNone/>
                      </a:pPr>
                      <a:r>
                        <a:rPr i="0" lang="en" sz="1400" u="none" cap="none" strike="noStrike">
                          <a:solidFill>
                            <a:srgbClr val="00438C"/>
                          </a:solidFill>
                          <a:latin typeface="Roboto"/>
                          <a:ea typeface="Roboto"/>
                          <a:cs typeface="Roboto"/>
                          <a:sym typeface="Roboto"/>
                        </a:rPr>
                        <a:t>$</a:t>
                      </a:r>
                      <a:r>
                        <a:rPr lang="en">
                          <a:solidFill>
                            <a:srgbClr val="00438C"/>
                          </a:solidFill>
                          <a:latin typeface="Roboto"/>
                          <a:ea typeface="Roboto"/>
                          <a:cs typeface="Roboto"/>
                          <a:sym typeface="Roboto"/>
                        </a:rPr>
                        <a:t>57,104</a:t>
                      </a:r>
                      <a:endParaRPr sz="1400" u="none" cap="none" strike="noStrike">
                        <a:solidFill>
                          <a:srgbClr val="00438C"/>
                        </a:solidFill>
                        <a:latin typeface="Roboto"/>
                        <a:ea typeface="Roboto"/>
                        <a:cs typeface="Roboto"/>
                        <a:sym typeface="Roboto"/>
                      </a:endParaRPr>
                    </a:p>
                  </a:txBody>
                  <a:tcPr marT="91425" marB="91425" marR="91425" marL="91425"/>
                </a:tc>
              </a:tr>
              <a:tr h="4425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3</a:t>
                      </a:r>
                      <a:endParaRPr b="1" sz="1400" u="none" cap="none" strike="noStrike">
                        <a:solidFill>
                          <a:srgbClr val="00438C"/>
                        </a:solidFill>
                        <a:latin typeface="Roboto"/>
                        <a:ea typeface="Roboto"/>
                        <a:cs typeface="Roboto"/>
                        <a:sym typeface="Roboto"/>
                      </a:endParaRPr>
                    </a:p>
                  </a:txBody>
                  <a:tcPr marT="91425" marB="91425" marR="91425" marL="91425"/>
                </a:tc>
                <a:tc>
                  <a:txBody>
                    <a:bodyPr/>
                    <a:lstStyle/>
                    <a:p>
                      <a:pPr indent="0" lvl="0" marL="0" marR="0" rtl="0" algn="ctr">
                        <a:lnSpc>
                          <a:spcPct val="115000"/>
                        </a:lnSpc>
                        <a:spcBef>
                          <a:spcPts val="0"/>
                        </a:spcBef>
                        <a:spcAft>
                          <a:spcPts val="0"/>
                        </a:spcAft>
                        <a:buClr>
                          <a:srgbClr val="000000"/>
                        </a:buClr>
                        <a:buSzPts val="1400"/>
                        <a:buFont typeface="Arial"/>
                        <a:buNone/>
                      </a:pPr>
                      <a:r>
                        <a:rPr i="0" lang="en" sz="1400" u="none" cap="none" strike="noStrike">
                          <a:solidFill>
                            <a:srgbClr val="00438C"/>
                          </a:solidFill>
                          <a:latin typeface="Roboto"/>
                          <a:ea typeface="Roboto"/>
                          <a:cs typeface="Roboto"/>
                          <a:sym typeface="Roboto"/>
                        </a:rPr>
                        <a:t>$</a:t>
                      </a:r>
                      <a:r>
                        <a:rPr lang="en">
                          <a:solidFill>
                            <a:srgbClr val="00438C"/>
                          </a:solidFill>
                          <a:latin typeface="Roboto"/>
                          <a:ea typeface="Roboto"/>
                          <a:cs typeface="Roboto"/>
                          <a:sym typeface="Roboto"/>
                        </a:rPr>
                        <a:t>70,554</a:t>
                      </a:r>
                      <a:endParaRPr>
                        <a:solidFill>
                          <a:srgbClr val="00438C"/>
                        </a:solidFill>
                        <a:latin typeface="Roboto"/>
                        <a:ea typeface="Roboto"/>
                        <a:cs typeface="Roboto"/>
                        <a:sym typeface="Roboto"/>
                      </a:endParaRPr>
                    </a:p>
                  </a:txBody>
                  <a:tcPr marT="91425" marB="91425" marR="91425" marL="91425"/>
                </a:tc>
              </a:tr>
              <a:tr h="3819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4</a:t>
                      </a:r>
                      <a:endParaRPr sz="1400" u="none" cap="none" strike="noStrike">
                        <a:solidFill>
                          <a:srgbClr val="00438C"/>
                        </a:solidFill>
                        <a:latin typeface="Roboto"/>
                        <a:ea typeface="Roboto"/>
                        <a:cs typeface="Roboto"/>
                        <a:sym typeface="Roboto"/>
                      </a:endParaRPr>
                    </a:p>
                  </a:txBody>
                  <a:tcPr marT="91425" marB="91425" marR="91425" marL="91425"/>
                </a:tc>
                <a:tc>
                  <a:txBody>
                    <a:bodyPr/>
                    <a:lstStyle/>
                    <a:p>
                      <a:pPr indent="0" lvl="0" marL="0" marR="0" rtl="0" algn="ctr">
                        <a:lnSpc>
                          <a:spcPct val="115000"/>
                        </a:lnSpc>
                        <a:spcBef>
                          <a:spcPts val="0"/>
                        </a:spcBef>
                        <a:spcAft>
                          <a:spcPts val="0"/>
                        </a:spcAft>
                        <a:buClr>
                          <a:srgbClr val="000000"/>
                        </a:buClr>
                        <a:buSzPts val="1400"/>
                        <a:buFont typeface="Arial"/>
                        <a:buNone/>
                      </a:pPr>
                      <a:r>
                        <a:rPr i="0" lang="en" sz="1400" u="none" cap="none" strike="noStrike">
                          <a:solidFill>
                            <a:srgbClr val="00438C"/>
                          </a:solidFill>
                          <a:latin typeface="Roboto"/>
                          <a:ea typeface="Roboto"/>
                          <a:cs typeface="Roboto"/>
                          <a:sym typeface="Roboto"/>
                        </a:rPr>
                        <a:t>$</a:t>
                      </a:r>
                      <a:r>
                        <a:rPr lang="en">
                          <a:solidFill>
                            <a:srgbClr val="00438C"/>
                          </a:solidFill>
                          <a:latin typeface="Roboto"/>
                          <a:ea typeface="Roboto"/>
                          <a:cs typeface="Roboto"/>
                          <a:sym typeface="Roboto"/>
                        </a:rPr>
                        <a:t>83,984</a:t>
                      </a:r>
                      <a:endParaRPr>
                        <a:solidFill>
                          <a:srgbClr val="00438C"/>
                        </a:solidFill>
                        <a:latin typeface="Roboto"/>
                        <a:ea typeface="Roboto"/>
                        <a:cs typeface="Roboto"/>
                        <a:sym typeface="Roboto"/>
                      </a:endParaRPr>
                    </a:p>
                  </a:txBody>
                  <a:tcPr marT="91425" marB="91425" marR="91425" marL="91425"/>
                </a:tc>
              </a:tr>
              <a:tr h="3819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5</a:t>
                      </a:r>
                      <a:endParaRPr sz="1400" u="none" cap="none" strike="noStrike">
                        <a:solidFill>
                          <a:srgbClr val="00438C"/>
                        </a:solidFill>
                        <a:latin typeface="Roboto"/>
                        <a:ea typeface="Roboto"/>
                        <a:cs typeface="Roboto"/>
                        <a:sym typeface="Roboto"/>
                      </a:endParaRPr>
                    </a:p>
                  </a:txBody>
                  <a:tcPr marT="91425" marB="91425" marR="91425" marL="91425"/>
                </a:tc>
                <a:tc>
                  <a:txBody>
                    <a:bodyPr/>
                    <a:lstStyle/>
                    <a:p>
                      <a:pPr indent="0" lvl="0" marL="0" marR="0" rtl="0" algn="ctr">
                        <a:lnSpc>
                          <a:spcPct val="115000"/>
                        </a:lnSpc>
                        <a:spcBef>
                          <a:spcPts val="0"/>
                        </a:spcBef>
                        <a:spcAft>
                          <a:spcPts val="0"/>
                        </a:spcAft>
                        <a:buClr>
                          <a:srgbClr val="000000"/>
                        </a:buClr>
                        <a:buSzPts val="1400"/>
                        <a:buFont typeface="Arial"/>
                        <a:buNone/>
                      </a:pPr>
                      <a:r>
                        <a:rPr i="0" lang="en" sz="1400" u="none" cap="none" strike="noStrike">
                          <a:solidFill>
                            <a:srgbClr val="00438C"/>
                          </a:solidFill>
                          <a:latin typeface="Roboto"/>
                          <a:ea typeface="Roboto"/>
                          <a:cs typeface="Roboto"/>
                          <a:sym typeface="Roboto"/>
                        </a:rPr>
                        <a:t>$</a:t>
                      </a:r>
                      <a:r>
                        <a:rPr lang="en">
                          <a:solidFill>
                            <a:srgbClr val="00438C"/>
                          </a:solidFill>
                          <a:latin typeface="Roboto"/>
                          <a:ea typeface="Roboto"/>
                          <a:cs typeface="Roboto"/>
                          <a:sym typeface="Roboto"/>
                        </a:rPr>
                        <a:t>97,408</a:t>
                      </a:r>
                      <a:endParaRPr>
                        <a:solidFill>
                          <a:srgbClr val="00438C"/>
                        </a:solidFill>
                        <a:latin typeface="Roboto"/>
                        <a:ea typeface="Roboto"/>
                        <a:cs typeface="Roboto"/>
                        <a:sym typeface="Roboto"/>
                      </a:endParaRPr>
                    </a:p>
                  </a:txBody>
                  <a:tcPr marT="91425" marB="91425" marR="91425" marL="91425"/>
                </a:tc>
              </a:tr>
              <a:tr h="38195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solidFill>
                            <a:srgbClr val="00438C"/>
                          </a:solidFill>
                          <a:latin typeface="Roboto"/>
                          <a:ea typeface="Roboto"/>
                          <a:cs typeface="Roboto"/>
                          <a:sym typeface="Roboto"/>
                        </a:rPr>
                        <a:t>6</a:t>
                      </a:r>
                      <a:endParaRPr sz="1400" u="none" cap="none" strike="noStrike">
                        <a:solidFill>
                          <a:srgbClr val="00438C"/>
                        </a:solidFill>
                        <a:latin typeface="Roboto"/>
                        <a:ea typeface="Roboto"/>
                        <a:cs typeface="Roboto"/>
                        <a:sym typeface="Roboto"/>
                      </a:endParaRPr>
                    </a:p>
                  </a:txBody>
                  <a:tcPr marT="91425" marB="91425" marR="91425" marL="91425"/>
                </a:tc>
                <a:tc>
                  <a:txBody>
                    <a:bodyPr/>
                    <a:lstStyle/>
                    <a:p>
                      <a:pPr indent="0" lvl="0" marL="0" marR="0" rtl="0" algn="ctr">
                        <a:lnSpc>
                          <a:spcPct val="115000"/>
                        </a:lnSpc>
                        <a:spcBef>
                          <a:spcPts val="0"/>
                        </a:spcBef>
                        <a:spcAft>
                          <a:spcPts val="0"/>
                        </a:spcAft>
                        <a:buClr>
                          <a:srgbClr val="000000"/>
                        </a:buClr>
                        <a:buSzPts val="1400"/>
                        <a:buFont typeface="Arial"/>
                        <a:buNone/>
                      </a:pPr>
                      <a:r>
                        <a:rPr i="0" lang="en" sz="1400" u="none" cap="none" strike="noStrike">
                          <a:solidFill>
                            <a:srgbClr val="00438C"/>
                          </a:solidFill>
                          <a:latin typeface="Roboto"/>
                          <a:ea typeface="Roboto"/>
                          <a:cs typeface="Roboto"/>
                          <a:sym typeface="Roboto"/>
                        </a:rPr>
                        <a:t>$</a:t>
                      </a:r>
                      <a:r>
                        <a:rPr lang="en">
                          <a:solidFill>
                            <a:srgbClr val="00438C"/>
                          </a:solidFill>
                          <a:latin typeface="Roboto"/>
                          <a:ea typeface="Roboto"/>
                          <a:cs typeface="Roboto"/>
                          <a:sym typeface="Roboto"/>
                        </a:rPr>
                        <a:t>110,848</a:t>
                      </a:r>
                      <a:endParaRPr>
                        <a:solidFill>
                          <a:srgbClr val="00438C"/>
                        </a:solidFill>
                        <a:latin typeface="Roboto"/>
                        <a:ea typeface="Roboto"/>
                        <a:cs typeface="Roboto"/>
                        <a:sym typeface="Roboto"/>
                      </a:endParaRPr>
                    </a:p>
                  </a:txBody>
                  <a:tcPr marT="91425" marB="91425" marR="91425" marL="91425"/>
                </a:tc>
              </a:tr>
            </a:tbl>
          </a:graphicData>
        </a:graphic>
      </p:graphicFrame>
      <p:sp>
        <p:nvSpPr>
          <p:cNvPr id="284" name="Google Shape;284;p44"/>
          <p:cNvSpPr txBox="1"/>
          <p:nvPr/>
        </p:nvSpPr>
        <p:spPr>
          <a:xfrm>
            <a:off x="159475" y="88350"/>
            <a:ext cx="8969100" cy="11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1" i="0" lang="en" sz="2000" u="none" cap="none" strike="noStrike">
                <a:solidFill>
                  <a:srgbClr val="FFFFFF"/>
                </a:solidFill>
                <a:latin typeface="Roboto"/>
                <a:ea typeface="Roboto"/>
                <a:cs typeface="Roboto"/>
                <a:sym typeface="Roboto"/>
              </a:rPr>
              <a:t>En</a:t>
            </a:r>
            <a:r>
              <a:rPr b="1" i="0" lang="en" sz="2000" u="none" cap="none" strike="noStrike">
                <a:solidFill>
                  <a:srgbClr val="FFFFFF"/>
                </a:solidFill>
                <a:latin typeface="Roboto"/>
                <a:ea typeface="Roboto"/>
                <a:cs typeface="Roboto"/>
                <a:sym typeface="Roboto"/>
              </a:rPr>
              <a:t>abling Low and Moderate Income (LMI) </a:t>
            </a:r>
            <a:r>
              <a:rPr b="1" lang="en" sz="2000">
                <a:solidFill>
                  <a:srgbClr val="FFFFFF"/>
                </a:solidFill>
                <a:latin typeface="Roboto"/>
                <a:ea typeface="Roboto"/>
                <a:cs typeface="Roboto"/>
                <a:sym typeface="Roboto"/>
              </a:rPr>
              <a:t>P</a:t>
            </a:r>
            <a:r>
              <a:rPr b="1" i="0" lang="en" sz="2000" u="none" cap="none" strike="noStrike">
                <a:solidFill>
                  <a:srgbClr val="FFFFFF"/>
                </a:solidFill>
                <a:latin typeface="Roboto"/>
                <a:ea typeface="Roboto"/>
                <a:cs typeface="Roboto"/>
                <a:sym typeface="Roboto"/>
              </a:rPr>
              <a:t>articipation: Income-eligible programs</a:t>
            </a:r>
            <a:endParaRPr b="1" i="0" sz="2000" u="none" cap="none" strike="noStrike">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900"/>
              <a:buFont typeface="Arial"/>
              <a:buNone/>
            </a:pPr>
            <a:r>
              <a:t/>
            </a:r>
            <a:endParaRPr b="1" sz="2200">
              <a:solidFill>
                <a:srgbClr val="FFFFFF"/>
              </a:solidFill>
              <a:latin typeface="Roboto"/>
              <a:ea typeface="Roboto"/>
              <a:cs typeface="Roboto"/>
              <a:sym typeface="Roboto"/>
            </a:endParaRPr>
          </a:p>
        </p:txBody>
      </p:sp>
      <p:sp>
        <p:nvSpPr>
          <p:cNvPr id="285" name="Google Shape;285;p44"/>
          <p:cNvSpPr txBox="1"/>
          <p:nvPr/>
        </p:nvSpPr>
        <p:spPr>
          <a:xfrm>
            <a:off x="159475" y="773650"/>
            <a:ext cx="6377100" cy="5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lt1"/>
              </a:buClr>
              <a:buSzPts val="3200"/>
              <a:buFont typeface="Roboto"/>
              <a:buNone/>
            </a:pPr>
            <a:r>
              <a:rPr b="0" i="0" lang="en" sz="2000" u="none" cap="none" strike="noStrike">
                <a:solidFill>
                  <a:schemeClr val="lt1"/>
                </a:solidFill>
                <a:latin typeface="Roboto"/>
                <a:ea typeface="Roboto"/>
                <a:cs typeface="Roboto"/>
                <a:sym typeface="Roboto"/>
              </a:rPr>
              <a:t>Assisted Home Performance with Energy Star</a:t>
            </a:r>
            <a:br>
              <a:rPr b="0" i="0" lang="en" sz="2000" u="none" cap="none" strike="noStrike">
                <a:solidFill>
                  <a:schemeClr val="lt1"/>
                </a:solidFill>
                <a:latin typeface="Roboto"/>
                <a:ea typeface="Roboto"/>
                <a:cs typeface="Roboto"/>
                <a:sym typeface="Roboto"/>
              </a:rPr>
            </a:br>
            <a:r>
              <a:rPr b="0" i="0" lang="en" sz="2000" u="none" cap="none" strike="noStrike">
                <a:solidFill>
                  <a:schemeClr val="lt1"/>
                </a:solidFill>
                <a:latin typeface="Roboto"/>
                <a:ea typeface="Roboto"/>
                <a:cs typeface="Roboto"/>
                <a:sym typeface="Roboto"/>
              </a:rPr>
              <a:t>Energy Efficiency/Weatherization</a:t>
            </a:r>
            <a:endParaRPr b="0" i="0" sz="2000" u="none" cap="none" strike="noStrike">
              <a:solidFill>
                <a:srgbClr val="000000"/>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5"/>
          <p:cNvSpPr txBox="1"/>
          <p:nvPr>
            <p:ph idx="1" type="body"/>
          </p:nvPr>
        </p:nvSpPr>
        <p:spPr>
          <a:xfrm>
            <a:off x="111100" y="1836650"/>
            <a:ext cx="4692000" cy="3213600"/>
          </a:xfrm>
          <a:prstGeom prst="rect">
            <a:avLst/>
          </a:prstGeom>
          <a:noFill/>
          <a:ln>
            <a:noFill/>
          </a:ln>
        </p:spPr>
        <p:txBody>
          <a:bodyPr anchorCtr="0" anchor="t" bIns="91400" lIns="91400" spcFirstLastPara="1" rIns="91400" wrap="square" tIns="91400">
            <a:noAutofit/>
          </a:bodyPr>
          <a:lstStyle/>
          <a:p>
            <a:pPr indent="-349250" lvl="0" marL="457200" rtl="0" algn="l">
              <a:lnSpc>
                <a:spcPct val="115000"/>
              </a:lnSpc>
              <a:spcBef>
                <a:spcPts val="0"/>
              </a:spcBef>
              <a:spcAft>
                <a:spcPts val="0"/>
              </a:spcAft>
              <a:buClr>
                <a:srgbClr val="00438C"/>
              </a:buClr>
              <a:buSzPts val="1900"/>
              <a:buChar char="●"/>
            </a:pPr>
            <a:r>
              <a:rPr lang="en" sz="1700">
                <a:solidFill>
                  <a:srgbClr val="00438C"/>
                </a:solidFill>
              </a:rPr>
              <a:t>Available to homeowners that are under </a:t>
            </a:r>
            <a:r>
              <a:rPr b="1" lang="en" sz="1700">
                <a:solidFill>
                  <a:srgbClr val="00438C"/>
                </a:solidFill>
              </a:rPr>
              <a:t>60%</a:t>
            </a:r>
            <a:r>
              <a:rPr lang="en" sz="1700">
                <a:solidFill>
                  <a:srgbClr val="00438C"/>
                </a:solidFill>
              </a:rPr>
              <a:t> of state median income </a:t>
            </a:r>
            <a:r>
              <a:rPr lang="en" sz="1700">
                <a:solidFill>
                  <a:srgbClr val="00438C"/>
                </a:solidFill>
              </a:rPr>
              <a:t>that pay utility bills </a:t>
            </a:r>
            <a:endParaRPr sz="1300">
              <a:solidFill>
                <a:srgbClr val="00438C"/>
              </a:solidFill>
            </a:endParaRPr>
          </a:p>
          <a:p>
            <a:pPr indent="-336550" lvl="0" marL="914400" rtl="0" algn="l">
              <a:spcBef>
                <a:spcPts val="0"/>
              </a:spcBef>
              <a:spcAft>
                <a:spcPts val="0"/>
              </a:spcAft>
              <a:buClr>
                <a:srgbClr val="00438C"/>
              </a:buClr>
              <a:buSzPts val="1700"/>
              <a:buChar char="●"/>
            </a:pPr>
            <a:r>
              <a:rPr b="1" lang="en" sz="1700">
                <a:solidFill>
                  <a:srgbClr val="00438C"/>
                </a:solidFill>
              </a:rPr>
              <a:t>up to $10,000 off</a:t>
            </a:r>
            <a:endParaRPr sz="1700">
              <a:solidFill>
                <a:srgbClr val="00438C"/>
              </a:solidFill>
            </a:endParaRPr>
          </a:p>
          <a:p>
            <a:pPr indent="-336550" lvl="0" marL="457200" rtl="0" algn="l">
              <a:lnSpc>
                <a:spcPct val="115000"/>
              </a:lnSpc>
              <a:spcBef>
                <a:spcPts val="0"/>
              </a:spcBef>
              <a:spcAft>
                <a:spcPts val="0"/>
              </a:spcAft>
              <a:buClr>
                <a:srgbClr val="00438C"/>
              </a:buClr>
              <a:buSzPts val="1700"/>
              <a:buChar char="●"/>
            </a:pPr>
            <a:r>
              <a:rPr lang="en" sz="1700">
                <a:solidFill>
                  <a:srgbClr val="00438C"/>
                </a:solidFill>
              </a:rPr>
              <a:t>Includes heat pumps</a:t>
            </a:r>
            <a:endParaRPr sz="1700" u="sng">
              <a:solidFill>
                <a:srgbClr val="00438C"/>
              </a:solidFill>
            </a:endParaRPr>
          </a:p>
          <a:p>
            <a:pPr indent="0" lvl="0" marL="0" rtl="0" algn="l">
              <a:lnSpc>
                <a:spcPct val="115000"/>
              </a:lnSpc>
              <a:spcBef>
                <a:spcPts val="0"/>
              </a:spcBef>
              <a:spcAft>
                <a:spcPts val="0"/>
              </a:spcAft>
              <a:buSzPts val="1800"/>
              <a:buNone/>
            </a:pPr>
            <a:r>
              <a:t/>
            </a:r>
            <a:endParaRPr sz="1600">
              <a:solidFill>
                <a:srgbClr val="00438C"/>
              </a:solidFill>
              <a:latin typeface="Karla"/>
              <a:ea typeface="Karla"/>
              <a:cs typeface="Karla"/>
              <a:sym typeface="Karla"/>
            </a:endParaRPr>
          </a:p>
        </p:txBody>
      </p:sp>
      <p:sp>
        <p:nvSpPr>
          <p:cNvPr id="291" name="Google Shape;291;p45"/>
          <p:cNvSpPr txBox="1"/>
          <p:nvPr/>
        </p:nvSpPr>
        <p:spPr>
          <a:xfrm>
            <a:off x="5652225" y="4813217"/>
            <a:ext cx="8222100" cy="498000"/>
          </a:xfrm>
          <a:prstGeom prst="rect">
            <a:avLst/>
          </a:prstGeom>
          <a:noFill/>
          <a:ln>
            <a:noFill/>
          </a:ln>
        </p:spPr>
        <p:txBody>
          <a:bodyPr anchorCtr="0" anchor="t" bIns="91400" lIns="91400" spcFirstLastPara="1" rIns="91400" wrap="square" tIns="91400">
            <a:noAutofit/>
          </a:bodyPr>
          <a:lstStyle/>
          <a:p>
            <a:pPr indent="0" lvl="0" marL="114300" marR="0" rtl="0" algn="l">
              <a:lnSpc>
                <a:spcPct val="115000"/>
              </a:lnSpc>
              <a:spcBef>
                <a:spcPts val="0"/>
              </a:spcBef>
              <a:spcAft>
                <a:spcPts val="0"/>
              </a:spcAft>
              <a:buClr>
                <a:schemeClr val="lt2"/>
              </a:buClr>
              <a:buSzPts val="1800"/>
              <a:buFont typeface="Roboto"/>
              <a:buNone/>
            </a:pPr>
            <a:r>
              <a:rPr b="0" i="0" lang="en" sz="1200" u="none" cap="none" strike="noStrike">
                <a:solidFill>
                  <a:srgbClr val="00438C"/>
                </a:solidFill>
                <a:latin typeface="Roboto"/>
                <a:ea typeface="Roboto"/>
                <a:cs typeface="Roboto"/>
                <a:sym typeface="Roboto"/>
              </a:rPr>
              <a:t>(Income levels subject to change)</a:t>
            </a:r>
            <a:endParaRPr b="0" i="0" sz="1200" u="none" cap="none" strike="noStrike">
              <a:solidFill>
                <a:srgbClr val="00438C"/>
              </a:solidFill>
              <a:latin typeface="Arial"/>
              <a:ea typeface="Arial"/>
              <a:cs typeface="Arial"/>
              <a:sym typeface="Arial"/>
            </a:endParaRPr>
          </a:p>
        </p:txBody>
      </p:sp>
      <p:sp>
        <p:nvSpPr>
          <p:cNvPr id="292" name="Google Shape;292;p45"/>
          <p:cNvSpPr txBox="1"/>
          <p:nvPr/>
        </p:nvSpPr>
        <p:spPr>
          <a:xfrm>
            <a:off x="159475" y="109775"/>
            <a:ext cx="9243000" cy="112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900"/>
              <a:buFont typeface="Arial"/>
              <a:buNone/>
            </a:pPr>
            <a:r>
              <a:rPr b="1" i="0" lang="en" sz="2800" u="none" cap="none" strike="noStrike">
                <a:solidFill>
                  <a:srgbClr val="FFFFFF"/>
                </a:solidFill>
                <a:latin typeface="Roboto"/>
                <a:ea typeface="Roboto"/>
                <a:cs typeface="Roboto"/>
                <a:sym typeface="Roboto"/>
              </a:rPr>
              <a:t>Enabling LMI </a:t>
            </a:r>
            <a:r>
              <a:rPr b="1" lang="en" sz="2800">
                <a:solidFill>
                  <a:srgbClr val="FFFFFF"/>
                </a:solidFill>
                <a:latin typeface="Roboto"/>
                <a:ea typeface="Roboto"/>
                <a:cs typeface="Roboto"/>
                <a:sym typeface="Roboto"/>
              </a:rPr>
              <a:t>P</a:t>
            </a:r>
            <a:r>
              <a:rPr b="1" i="0" lang="en" sz="2800" u="none" cap="none" strike="noStrike">
                <a:solidFill>
                  <a:srgbClr val="FFFFFF"/>
                </a:solidFill>
                <a:latin typeface="Roboto"/>
                <a:ea typeface="Roboto"/>
                <a:cs typeface="Roboto"/>
                <a:sym typeface="Roboto"/>
              </a:rPr>
              <a:t>articipation: Income-eligible programs</a:t>
            </a:r>
            <a:endParaRPr b="1" i="0" sz="2800" u="none" cap="none" strike="noStrike">
              <a:solidFill>
                <a:srgbClr val="FFFFFF"/>
              </a:solidFill>
              <a:latin typeface="Roboto"/>
              <a:ea typeface="Roboto"/>
              <a:cs typeface="Roboto"/>
              <a:sym typeface="Roboto"/>
            </a:endParaRPr>
          </a:p>
        </p:txBody>
      </p:sp>
      <p:sp>
        <p:nvSpPr>
          <p:cNvPr id="293" name="Google Shape;293;p45"/>
          <p:cNvSpPr txBox="1"/>
          <p:nvPr/>
        </p:nvSpPr>
        <p:spPr>
          <a:xfrm>
            <a:off x="159475" y="773650"/>
            <a:ext cx="6377100" cy="5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i="0" lang="en" sz="2000" u="none" cap="none" strike="noStrike">
                <a:solidFill>
                  <a:schemeClr val="lt1"/>
                </a:solidFill>
                <a:latin typeface="Roboto"/>
                <a:ea typeface="Roboto"/>
                <a:cs typeface="Roboto"/>
                <a:sym typeface="Roboto"/>
              </a:rPr>
              <a:t>EmPower NY</a:t>
            </a:r>
            <a:br>
              <a:rPr i="0" lang="en" sz="2000" u="none" cap="none" strike="noStrike">
                <a:solidFill>
                  <a:schemeClr val="lt1"/>
                </a:solidFill>
                <a:latin typeface="Roboto"/>
                <a:ea typeface="Roboto"/>
                <a:cs typeface="Roboto"/>
                <a:sym typeface="Roboto"/>
              </a:rPr>
            </a:br>
            <a:r>
              <a:rPr i="0" lang="en" sz="2000" u="none" cap="none" strike="noStrike">
                <a:solidFill>
                  <a:schemeClr val="lt1"/>
                </a:solidFill>
                <a:latin typeface="Roboto"/>
                <a:ea typeface="Roboto"/>
                <a:cs typeface="Roboto"/>
                <a:sym typeface="Roboto"/>
              </a:rPr>
              <a:t>Energy Efficiency/Weatherization</a:t>
            </a:r>
            <a:endParaRPr i="0" sz="2000" u="none" cap="none" strike="noStrike">
              <a:solidFill>
                <a:schemeClr val="lt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Roboto"/>
              <a:ea typeface="Roboto"/>
              <a:cs typeface="Roboto"/>
              <a:sym typeface="Roboto"/>
            </a:endParaRPr>
          </a:p>
        </p:txBody>
      </p:sp>
      <p:pic>
        <p:nvPicPr>
          <p:cNvPr id="294" name="Google Shape;294;p45"/>
          <p:cNvPicPr preferRelativeResize="0"/>
          <p:nvPr/>
        </p:nvPicPr>
        <p:blipFill>
          <a:blip r:embed="rId3">
            <a:alphaModFix/>
          </a:blip>
          <a:stretch>
            <a:fillRect/>
          </a:stretch>
        </p:blipFill>
        <p:spPr>
          <a:xfrm>
            <a:off x="4851475" y="1836648"/>
            <a:ext cx="4281550" cy="3035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6"/>
          <p:cNvSpPr txBox="1"/>
          <p:nvPr>
            <p:ph type="title"/>
          </p:nvPr>
        </p:nvSpPr>
        <p:spPr>
          <a:xfrm>
            <a:off x="471900" y="738725"/>
            <a:ext cx="8222100" cy="767700"/>
          </a:xfrm>
          <a:prstGeom prst="rect">
            <a:avLst/>
          </a:prstGeom>
        </p:spPr>
        <p:txBody>
          <a:bodyPr anchorCtr="0" anchor="b" bIns="91400" lIns="91400" spcFirstLastPara="1" rIns="91400" wrap="square" tIns="91400">
            <a:noAutofit/>
          </a:bodyPr>
          <a:lstStyle/>
          <a:p>
            <a:pPr indent="0" lvl="0" marL="0" rtl="0" algn="l">
              <a:spcBef>
                <a:spcPts val="0"/>
              </a:spcBef>
              <a:spcAft>
                <a:spcPts val="0"/>
              </a:spcAft>
              <a:buNone/>
            </a:pPr>
            <a:r>
              <a:rPr b="1" lang="en"/>
              <a:t>Home Energy Audits</a:t>
            </a:r>
            <a:endParaRPr b="1"/>
          </a:p>
        </p:txBody>
      </p:sp>
      <p:sp>
        <p:nvSpPr>
          <p:cNvPr id="300" name="Google Shape;300;p46"/>
          <p:cNvSpPr txBox="1"/>
          <p:nvPr>
            <p:ph idx="1" type="body"/>
          </p:nvPr>
        </p:nvSpPr>
        <p:spPr>
          <a:xfrm>
            <a:off x="471900" y="1919075"/>
            <a:ext cx="8222100" cy="2710200"/>
          </a:xfrm>
          <a:prstGeom prst="rect">
            <a:avLst/>
          </a:prstGeom>
        </p:spPr>
        <p:txBody>
          <a:bodyPr anchorCtr="0" anchor="t" bIns="91400" lIns="91400" spcFirstLastPara="1" rIns="91400" wrap="square" tIns="91400">
            <a:noAutofit/>
          </a:bodyPr>
          <a:lstStyle/>
          <a:p>
            <a:pPr indent="-355600" lvl="0" marL="457200" rtl="0" algn="l">
              <a:spcBef>
                <a:spcPts val="0"/>
              </a:spcBef>
              <a:spcAft>
                <a:spcPts val="0"/>
              </a:spcAft>
              <a:buClr>
                <a:srgbClr val="00438C"/>
              </a:buClr>
              <a:buSzPts val="2000"/>
              <a:buChar char="●"/>
            </a:pPr>
            <a:r>
              <a:rPr lang="en" sz="2000">
                <a:solidFill>
                  <a:srgbClr val="00438C"/>
                </a:solidFill>
              </a:rPr>
              <a:t>Residential Energy Audit (REAP Audit)</a:t>
            </a:r>
            <a:endParaRPr sz="2000">
              <a:solidFill>
                <a:srgbClr val="00438C"/>
              </a:solidFill>
            </a:endParaRPr>
          </a:p>
          <a:p>
            <a:pPr indent="-330200" lvl="1" marL="914400" rtl="0" algn="l">
              <a:spcBef>
                <a:spcPts val="0"/>
              </a:spcBef>
              <a:spcAft>
                <a:spcPts val="0"/>
              </a:spcAft>
              <a:buClr>
                <a:srgbClr val="00438C"/>
              </a:buClr>
              <a:buSzPts val="1600"/>
              <a:buChar char="○"/>
            </a:pPr>
            <a:r>
              <a:rPr lang="en" sz="1600">
                <a:solidFill>
                  <a:srgbClr val="00438C"/>
                </a:solidFill>
              </a:rPr>
              <a:t>Free for anyone, but does not include diagnostic testing</a:t>
            </a:r>
            <a:endParaRPr sz="1600">
              <a:solidFill>
                <a:srgbClr val="00438C"/>
              </a:solidFill>
            </a:endParaRPr>
          </a:p>
          <a:p>
            <a:pPr indent="-355600" lvl="0" marL="457200" rtl="0" algn="l">
              <a:spcBef>
                <a:spcPts val="0"/>
              </a:spcBef>
              <a:spcAft>
                <a:spcPts val="0"/>
              </a:spcAft>
              <a:buClr>
                <a:srgbClr val="00438C"/>
              </a:buClr>
              <a:buSzPts val="2000"/>
              <a:buChar char="●"/>
            </a:pPr>
            <a:r>
              <a:rPr lang="en" sz="2000">
                <a:solidFill>
                  <a:srgbClr val="00438C"/>
                </a:solidFill>
              </a:rPr>
              <a:t>Full Energy Audit including diagnostic testing</a:t>
            </a:r>
            <a:endParaRPr sz="2000">
              <a:solidFill>
                <a:srgbClr val="00438C"/>
              </a:solidFill>
            </a:endParaRPr>
          </a:p>
          <a:p>
            <a:pPr indent="-330200" lvl="1" marL="914400" rtl="0" algn="l">
              <a:spcBef>
                <a:spcPts val="0"/>
              </a:spcBef>
              <a:spcAft>
                <a:spcPts val="0"/>
              </a:spcAft>
              <a:buClr>
                <a:srgbClr val="00438C"/>
              </a:buClr>
              <a:buSzPts val="1600"/>
              <a:buChar char="○"/>
            </a:pPr>
            <a:r>
              <a:rPr lang="en" sz="1600">
                <a:solidFill>
                  <a:srgbClr val="00438C"/>
                </a:solidFill>
              </a:rPr>
              <a:t>Market rate: Must pay fee</a:t>
            </a:r>
            <a:endParaRPr sz="1600">
              <a:solidFill>
                <a:srgbClr val="00438C"/>
              </a:solidFill>
            </a:endParaRPr>
          </a:p>
          <a:p>
            <a:pPr indent="-330200" lvl="1" marL="914400" rtl="0" algn="l">
              <a:spcBef>
                <a:spcPts val="0"/>
              </a:spcBef>
              <a:spcAft>
                <a:spcPts val="0"/>
              </a:spcAft>
              <a:buClr>
                <a:srgbClr val="00438C"/>
              </a:buClr>
              <a:buSzPts val="1600"/>
              <a:buChar char="○"/>
            </a:pPr>
            <a:r>
              <a:rPr lang="en" sz="1600">
                <a:solidFill>
                  <a:srgbClr val="00438C"/>
                </a:solidFill>
              </a:rPr>
              <a:t>LMI: Must fill out joint application &amp; have project done in order to be free</a:t>
            </a:r>
            <a:endParaRPr sz="1600">
              <a:solidFill>
                <a:srgbClr val="00438C"/>
              </a:solidFill>
            </a:endParaRPr>
          </a:p>
          <a:p>
            <a:pPr indent="-330200" lvl="1" marL="914400" rtl="0" algn="l">
              <a:spcBef>
                <a:spcPts val="0"/>
              </a:spcBef>
              <a:spcAft>
                <a:spcPts val="0"/>
              </a:spcAft>
              <a:buClr>
                <a:srgbClr val="00438C"/>
              </a:buClr>
              <a:buSzPts val="1600"/>
              <a:buChar char="○"/>
            </a:pPr>
            <a:r>
              <a:rPr lang="en" sz="1600">
                <a:solidFill>
                  <a:srgbClr val="00438C"/>
                </a:solidFill>
              </a:rPr>
              <a:t>Diagnostic testing such as IR cameras</a:t>
            </a:r>
            <a:endParaRPr sz="1600">
              <a:solidFill>
                <a:srgbClr val="00438C"/>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7"/>
          <p:cNvSpPr txBox="1"/>
          <p:nvPr>
            <p:ph type="title"/>
          </p:nvPr>
        </p:nvSpPr>
        <p:spPr>
          <a:xfrm>
            <a:off x="460950" y="494875"/>
            <a:ext cx="8222100" cy="767700"/>
          </a:xfrm>
          <a:prstGeom prst="rect">
            <a:avLst/>
          </a:prstGeom>
          <a:noFill/>
          <a:ln>
            <a:noFill/>
          </a:ln>
        </p:spPr>
        <p:txBody>
          <a:bodyPr anchorCtr="0" anchor="b" bIns="91400" lIns="91400" spcFirstLastPara="1" rIns="91400" wrap="square" tIns="91400">
            <a:noAutofit/>
          </a:bodyPr>
          <a:lstStyle/>
          <a:p>
            <a:pPr indent="0" lvl="0" marL="0" rtl="0" algn="l">
              <a:lnSpc>
                <a:spcPct val="100000"/>
              </a:lnSpc>
              <a:spcBef>
                <a:spcPts val="0"/>
              </a:spcBef>
              <a:spcAft>
                <a:spcPts val="0"/>
              </a:spcAft>
              <a:buSzPts val="3200"/>
              <a:buNone/>
            </a:pPr>
            <a:r>
              <a:rPr b="1" lang="en"/>
              <a:t>Steps</a:t>
            </a:r>
            <a:r>
              <a:rPr b="1" lang="en"/>
              <a:t> for Participating</a:t>
            </a:r>
            <a:endParaRPr b="1"/>
          </a:p>
        </p:txBody>
      </p:sp>
      <p:sp>
        <p:nvSpPr>
          <p:cNvPr id="306" name="Google Shape;306;p47"/>
          <p:cNvSpPr txBox="1"/>
          <p:nvPr>
            <p:ph idx="1" type="body"/>
          </p:nvPr>
        </p:nvSpPr>
        <p:spPr>
          <a:xfrm>
            <a:off x="518025" y="1723050"/>
            <a:ext cx="8222100" cy="3104400"/>
          </a:xfrm>
          <a:prstGeom prst="rect">
            <a:avLst/>
          </a:prstGeom>
          <a:noFill/>
          <a:ln>
            <a:noFill/>
          </a:ln>
        </p:spPr>
        <p:txBody>
          <a:bodyPr anchorCtr="0" anchor="t" bIns="91400" lIns="91400" spcFirstLastPara="1" rIns="91400" wrap="square" tIns="91400">
            <a:noAutofit/>
          </a:bodyPr>
          <a:lstStyle/>
          <a:p>
            <a:pPr indent="-342900" lvl="0" marL="457200" rtl="0" algn="l">
              <a:lnSpc>
                <a:spcPct val="150000"/>
              </a:lnSpc>
              <a:spcBef>
                <a:spcPts val="0"/>
              </a:spcBef>
              <a:spcAft>
                <a:spcPts val="0"/>
              </a:spcAft>
              <a:buClr>
                <a:srgbClr val="00438C"/>
              </a:buClr>
              <a:buSzPts val="1800"/>
              <a:buAutoNum type="arabicPeriod"/>
            </a:pPr>
            <a:r>
              <a:rPr lang="en">
                <a:solidFill>
                  <a:srgbClr val="00438C"/>
                </a:solidFill>
              </a:rPr>
              <a:t>Sign up for a home energy assessment (and/or) sign up for a heat pump site assessment from HSST installer</a:t>
            </a:r>
            <a:endParaRPr>
              <a:solidFill>
                <a:srgbClr val="00438C"/>
              </a:solidFill>
            </a:endParaRPr>
          </a:p>
          <a:p>
            <a:pPr indent="-342900" lvl="1" marL="914400" rtl="0" algn="l">
              <a:lnSpc>
                <a:spcPct val="150000"/>
              </a:lnSpc>
              <a:spcBef>
                <a:spcPts val="0"/>
              </a:spcBef>
              <a:spcAft>
                <a:spcPts val="0"/>
              </a:spcAft>
              <a:buClr>
                <a:srgbClr val="00438C"/>
              </a:buClr>
              <a:buSzPts val="1800"/>
              <a:buChar char="○"/>
            </a:pPr>
            <a:r>
              <a:rPr lang="en" sz="1800">
                <a:solidFill>
                  <a:srgbClr val="00438C"/>
                </a:solidFill>
              </a:rPr>
              <a:t>Fill out the enrollment form</a:t>
            </a:r>
            <a:endParaRPr sz="1800">
              <a:solidFill>
                <a:srgbClr val="00438C"/>
              </a:solidFill>
            </a:endParaRPr>
          </a:p>
          <a:p>
            <a:pPr indent="-342900" lvl="1" marL="914400" rtl="0" algn="l">
              <a:lnSpc>
                <a:spcPct val="150000"/>
              </a:lnSpc>
              <a:spcBef>
                <a:spcPts val="0"/>
              </a:spcBef>
              <a:spcAft>
                <a:spcPts val="0"/>
              </a:spcAft>
              <a:buClr>
                <a:srgbClr val="00438C"/>
              </a:buClr>
              <a:buSzPts val="1800"/>
              <a:buChar char="○"/>
            </a:pPr>
            <a:r>
              <a:rPr lang="en" sz="1800">
                <a:solidFill>
                  <a:srgbClr val="00438C"/>
                </a:solidFill>
              </a:rPr>
              <a:t>We will connect you with the appropriate installer</a:t>
            </a:r>
            <a:endParaRPr sz="1800">
              <a:solidFill>
                <a:srgbClr val="00438C"/>
              </a:solidFill>
            </a:endParaRPr>
          </a:p>
          <a:p>
            <a:pPr indent="-342900" lvl="0" marL="457200" rtl="0" algn="l">
              <a:lnSpc>
                <a:spcPct val="150000"/>
              </a:lnSpc>
              <a:spcBef>
                <a:spcPts val="0"/>
              </a:spcBef>
              <a:spcAft>
                <a:spcPts val="0"/>
              </a:spcAft>
              <a:buClr>
                <a:srgbClr val="00438C"/>
              </a:buClr>
              <a:buSzPts val="1800"/>
              <a:buAutoNum type="arabicPeriod"/>
            </a:pPr>
            <a:r>
              <a:rPr lang="en">
                <a:solidFill>
                  <a:srgbClr val="00438C"/>
                </a:solidFill>
              </a:rPr>
              <a:t>Receive a quote for energy improvements</a:t>
            </a:r>
            <a:endParaRPr>
              <a:solidFill>
                <a:srgbClr val="00438C"/>
              </a:solidFill>
            </a:endParaRPr>
          </a:p>
          <a:p>
            <a:pPr indent="-342900" lvl="0" marL="457200" rtl="0" algn="l">
              <a:lnSpc>
                <a:spcPct val="150000"/>
              </a:lnSpc>
              <a:spcBef>
                <a:spcPts val="0"/>
              </a:spcBef>
              <a:spcAft>
                <a:spcPts val="0"/>
              </a:spcAft>
              <a:buClr>
                <a:srgbClr val="00438C"/>
              </a:buClr>
              <a:buSzPts val="1800"/>
              <a:buAutoNum type="arabicPeriod"/>
            </a:pPr>
            <a:r>
              <a:rPr lang="en">
                <a:solidFill>
                  <a:srgbClr val="00438C"/>
                </a:solidFill>
              </a:rPr>
              <a:t>Apply for incentives/financing (if applicable)</a:t>
            </a:r>
            <a:endParaRPr>
              <a:solidFill>
                <a:srgbClr val="00438C"/>
              </a:solidFill>
            </a:endParaRPr>
          </a:p>
          <a:p>
            <a:pPr indent="-342900" lvl="0" marL="457200" rtl="0" algn="l">
              <a:lnSpc>
                <a:spcPct val="150000"/>
              </a:lnSpc>
              <a:spcBef>
                <a:spcPts val="0"/>
              </a:spcBef>
              <a:spcAft>
                <a:spcPts val="0"/>
              </a:spcAft>
              <a:buClr>
                <a:srgbClr val="00438C"/>
              </a:buClr>
              <a:buSzPts val="1800"/>
              <a:buAutoNum type="arabicPeriod"/>
            </a:pPr>
            <a:r>
              <a:rPr lang="en">
                <a:solidFill>
                  <a:srgbClr val="00438C"/>
                </a:solidFill>
              </a:rPr>
              <a:t>Sign contract for desired systems (if any)</a:t>
            </a:r>
            <a:endParaRPr>
              <a:solidFill>
                <a:srgbClr val="00438C"/>
              </a:solidFill>
            </a:endParaRPr>
          </a:p>
          <a:p>
            <a:pPr indent="-342900" lvl="0" marL="457200" rtl="0" algn="l">
              <a:lnSpc>
                <a:spcPct val="150000"/>
              </a:lnSpc>
              <a:spcBef>
                <a:spcPts val="0"/>
              </a:spcBef>
              <a:spcAft>
                <a:spcPts val="0"/>
              </a:spcAft>
              <a:buClr>
                <a:srgbClr val="00438C"/>
              </a:buClr>
              <a:buSzPts val="1800"/>
              <a:buAutoNum type="arabicPeriod"/>
            </a:pPr>
            <a:r>
              <a:rPr lang="en">
                <a:solidFill>
                  <a:srgbClr val="00438C"/>
                </a:solidFill>
              </a:rPr>
              <a:t>Complete installation work</a:t>
            </a:r>
            <a:endParaRPr sz="2200">
              <a:solidFill>
                <a:srgbClr val="00438C"/>
              </a:solidFill>
            </a:endParaRPr>
          </a:p>
          <a:p>
            <a:pPr indent="0" lvl="0" marL="0" rtl="0" algn="l">
              <a:lnSpc>
                <a:spcPct val="115000"/>
              </a:lnSpc>
              <a:spcBef>
                <a:spcPts val="0"/>
              </a:spcBef>
              <a:spcAft>
                <a:spcPts val="0"/>
              </a:spcAft>
              <a:buSzPts val="18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8"/>
          <p:cNvSpPr txBox="1"/>
          <p:nvPr>
            <p:ph type="title"/>
          </p:nvPr>
        </p:nvSpPr>
        <p:spPr>
          <a:xfrm>
            <a:off x="460950" y="283200"/>
            <a:ext cx="8222100" cy="767700"/>
          </a:xfrm>
          <a:prstGeom prst="rect">
            <a:avLst/>
          </a:prstGeom>
        </p:spPr>
        <p:txBody>
          <a:bodyPr anchorCtr="0" anchor="b" bIns="91400" lIns="91400" spcFirstLastPara="1" rIns="91400" wrap="square" tIns="91400">
            <a:noAutofit/>
          </a:bodyPr>
          <a:lstStyle/>
          <a:p>
            <a:pPr indent="0" lvl="0" marL="0" rtl="0" algn="l">
              <a:spcBef>
                <a:spcPts val="0"/>
              </a:spcBef>
              <a:spcAft>
                <a:spcPts val="0"/>
              </a:spcAft>
              <a:buNone/>
            </a:pPr>
            <a:r>
              <a:rPr lang="en"/>
              <a:t>Dickinson Project: </a:t>
            </a:r>
            <a:endParaRPr/>
          </a:p>
          <a:p>
            <a:pPr indent="0" lvl="0" marL="0" rtl="0" algn="l">
              <a:spcBef>
                <a:spcPts val="0"/>
              </a:spcBef>
              <a:spcAft>
                <a:spcPts val="0"/>
              </a:spcAft>
              <a:buNone/>
            </a:pPr>
            <a:r>
              <a:rPr lang="en"/>
              <a:t>LMI Community Shared Solar</a:t>
            </a:r>
            <a:endParaRPr/>
          </a:p>
        </p:txBody>
      </p:sp>
      <p:sp>
        <p:nvSpPr>
          <p:cNvPr id="312" name="Google Shape;312;p48"/>
          <p:cNvSpPr txBox="1"/>
          <p:nvPr>
            <p:ph idx="1" type="body"/>
          </p:nvPr>
        </p:nvSpPr>
        <p:spPr>
          <a:xfrm>
            <a:off x="471900" y="1919075"/>
            <a:ext cx="8222100" cy="2710200"/>
          </a:xfrm>
          <a:prstGeom prst="rect">
            <a:avLst/>
          </a:prstGeom>
        </p:spPr>
        <p:txBody>
          <a:bodyPr anchorCtr="0" anchor="t" bIns="91400" lIns="91400" spcFirstLastPara="1" rIns="91400" wrap="square" tIns="91400">
            <a:noAutofit/>
          </a:bodyPr>
          <a:lstStyle/>
          <a:p>
            <a:pPr indent="0" lvl="0" marL="0" rtl="0" algn="l">
              <a:spcBef>
                <a:spcPts val="0"/>
              </a:spcBef>
              <a:spcAft>
                <a:spcPts val="0"/>
              </a:spcAft>
              <a:buNone/>
            </a:pPr>
            <a:r>
              <a:t/>
            </a:r>
            <a:endParaRPr/>
          </a:p>
        </p:txBody>
      </p:sp>
      <p:pic>
        <p:nvPicPr>
          <p:cNvPr id="313" name="Google Shape;313;p48"/>
          <p:cNvPicPr preferRelativeResize="0"/>
          <p:nvPr/>
        </p:nvPicPr>
        <p:blipFill rotWithShape="1">
          <a:blip r:embed="rId3">
            <a:alphaModFix/>
          </a:blip>
          <a:srcRect b="0" l="0" r="0" t="0"/>
          <a:stretch/>
        </p:blipFill>
        <p:spPr>
          <a:xfrm>
            <a:off x="291025" y="1050888"/>
            <a:ext cx="8392026" cy="3754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9"/>
          <p:cNvSpPr/>
          <p:nvPr/>
        </p:nvSpPr>
        <p:spPr>
          <a:xfrm>
            <a:off x="5994575" y="865875"/>
            <a:ext cx="3149400" cy="3663600"/>
          </a:xfrm>
          <a:prstGeom prst="rect">
            <a:avLst/>
          </a:prstGeom>
          <a:solidFill>
            <a:srgbClr val="FCB00E"/>
          </a:solidFill>
          <a:ln cap="flat" cmpd="sng" w="9525">
            <a:solidFill>
              <a:srgbClr val="FCB00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9" name="Google Shape;319;p49"/>
          <p:cNvPicPr preferRelativeResize="0"/>
          <p:nvPr/>
        </p:nvPicPr>
        <p:blipFill>
          <a:blip r:embed="rId3">
            <a:alphaModFix/>
          </a:blip>
          <a:stretch>
            <a:fillRect/>
          </a:stretch>
        </p:blipFill>
        <p:spPr>
          <a:xfrm>
            <a:off x="222450" y="1099163"/>
            <a:ext cx="5844925" cy="3197025"/>
          </a:xfrm>
          <a:prstGeom prst="rect">
            <a:avLst/>
          </a:prstGeom>
          <a:noFill/>
          <a:ln>
            <a:noFill/>
          </a:ln>
        </p:spPr>
      </p:pic>
      <p:sp>
        <p:nvSpPr>
          <p:cNvPr id="320" name="Google Shape;320;p49"/>
          <p:cNvSpPr txBox="1"/>
          <p:nvPr/>
        </p:nvSpPr>
        <p:spPr>
          <a:xfrm>
            <a:off x="5994575" y="-81275"/>
            <a:ext cx="3149400" cy="34248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015689"/>
              </a:buClr>
              <a:buSzPts val="1900"/>
              <a:buFont typeface="Karla"/>
              <a:buChar char="●"/>
            </a:pPr>
            <a:r>
              <a:rPr lang="en" sz="1900">
                <a:solidFill>
                  <a:srgbClr val="015689"/>
                </a:solidFill>
                <a:latin typeface="Karla"/>
                <a:ea typeface="Karla"/>
                <a:cs typeface="Karla"/>
                <a:sym typeface="Karla"/>
              </a:rPr>
              <a:t>Receive 20% savings annually on your NYSEG bill.</a:t>
            </a:r>
            <a:endParaRPr sz="1900">
              <a:solidFill>
                <a:srgbClr val="015689"/>
              </a:solidFill>
              <a:latin typeface="Karla"/>
              <a:ea typeface="Karla"/>
              <a:cs typeface="Karla"/>
              <a:sym typeface="Karla"/>
            </a:endParaRPr>
          </a:p>
          <a:p>
            <a:pPr indent="0" lvl="0" marL="457200" rtl="0" algn="l">
              <a:spcBef>
                <a:spcPts val="0"/>
              </a:spcBef>
              <a:spcAft>
                <a:spcPts val="0"/>
              </a:spcAft>
              <a:buNone/>
            </a:pPr>
            <a:r>
              <a:t/>
            </a:r>
            <a:endParaRPr sz="1900">
              <a:solidFill>
                <a:srgbClr val="015689"/>
              </a:solidFill>
              <a:latin typeface="Karla"/>
              <a:ea typeface="Karla"/>
              <a:cs typeface="Karla"/>
              <a:sym typeface="Karla"/>
            </a:endParaRPr>
          </a:p>
          <a:p>
            <a:pPr indent="-349250" lvl="0" marL="457200" rtl="0" algn="l">
              <a:spcBef>
                <a:spcPts val="0"/>
              </a:spcBef>
              <a:spcAft>
                <a:spcPts val="0"/>
              </a:spcAft>
              <a:buClr>
                <a:srgbClr val="015689"/>
              </a:buClr>
              <a:buSzPts val="1900"/>
              <a:buFont typeface="Karla"/>
              <a:buChar char="●"/>
            </a:pPr>
            <a:r>
              <a:rPr lang="en" sz="1900">
                <a:solidFill>
                  <a:srgbClr val="015689"/>
                </a:solidFill>
                <a:latin typeface="Karla"/>
                <a:ea typeface="Karla"/>
                <a:cs typeface="Karla"/>
                <a:sym typeface="Karla"/>
              </a:rPr>
              <a:t>Support locally produced renewable electricity</a:t>
            </a:r>
            <a:r>
              <a:rPr lang="en" sz="1800">
                <a:solidFill>
                  <a:srgbClr val="015689"/>
                </a:solidFill>
                <a:latin typeface="Karla"/>
                <a:ea typeface="Karla"/>
                <a:cs typeface="Karla"/>
                <a:sym typeface="Karla"/>
              </a:rPr>
              <a:t> &amp; union jobs</a:t>
            </a:r>
            <a:endParaRPr sz="1800">
              <a:solidFill>
                <a:srgbClr val="015689"/>
              </a:solidFill>
              <a:latin typeface="Karla"/>
              <a:ea typeface="Karla"/>
              <a:cs typeface="Karla"/>
              <a:sym typeface="Karla"/>
            </a:endParaRPr>
          </a:p>
          <a:p>
            <a:pPr indent="0" lvl="0" marL="457200" rtl="0" algn="l">
              <a:spcBef>
                <a:spcPts val="0"/>
              </a:spcBef>
              <a:spcAft>
                <a:spcPts val="0"/>
              </a:spcAft>
              <a:buNone/>
            </a:pPr>
            <a:r>
              <a:t/>
            </a:r>
            <a:endParaRPr sz="1800">
              <a:solidFill>
                <a:srgbClr val="015689"/>
              </a:solidFill>
              <a:latin typeface="Karla"/>
              <a:ea typeface="Karla"/>
              <a:cs typeface="Karla"/>
              <a:sym typeface="Karla"/>
            </a:endParaRPr>
          </a:p>
          <a:p>
            <a:pPr indent="-349250" lvl="0" marL="457200" rtl="0" algn="l">
              <a:spcBef>
                <a:spcPts val="0"/>
              </a:spcBef>
              <a:spcAft>
                <a:spcPts val="0"/>
              </a:spcAft>
              <a:buClr>
                <a:srgbClr val="015689"/>
              </a:buClr>
              <a:buSzPts val="1900"/>
              <a:buFont typeface="Karla"/>
              <a:buChar char="●"/>
            </a:pPr>
            <a:r>
              <a:rPr lang="en" sz="1900">
                <a:solidFill>
                  <a:srgbClr val="015689"/>
                </a:solidFill>
                <a:latin typeface="Karla"/>
                <a:ea typeface="Karla"/>
                <a:cs typeface="Karla"/>
                <a:sym typeface="Karla"/>
              </a:rPr>
              <a:t>Pre-enroll today to get your place in the queue!</a:t>
            </a:r>
            <a:endParaRPr sz="1900">
              <a:solidFill>
                <a:srgbClr val="015689"/>
              </a:solidFill>
              <a:latin typeface="Karla"/>
              <a:ea typeface="Karla"/>
              <a:cs typeface="Karla"/>
              <a:sym typeface="Karla"/>
            </a:endParaRPr>
          </a:p>
          <a:p>
            <a:pPr indent="0" lvl="0" marL="457200" rtl="0" algn="l">
              <a:spcBef>
                <a:spcPts val="0"/>
              </a:spcBef>
              <a:spcAft>
                <a:spcPts val="0"/>
              </a:spcAft>
              <a:buNone/>
            </a:pPr>
            <a:r>
              <a:t/>
            </a:r>
            <a:endParaRPr sz="1900">
              <a:solidFill>
                <a:srgbClr val="015689"/>
              </a:solidFill>
              <a:latin typeface="Karla"/>
              <a:ea typeface="Karla"/>
              <a:cs typeface="Karla"/>
              <a:sym typeface="Karla"/>
            </a:endParaRPr>
          </a:p>
          <a:p>
            <a:pPr indent="-349250" lvl="0" marL="457200" rtl="0" algn="l">
              <a:spcBef>
                <a:spcPts val="0"/>
              </a:spcBef>
              <a:spcAft>
                <a:spcPts val="0"/>
              </a:spcAft>
              <a:buClr>
                <a:srgbClr val="015689"/>
              </a:buClr>
              <a:buSzPts val="1900"/>
              <a:buFont typeface="Karla"/>
              <a:buChar char="●"/>
            </a:pPr>
            <a:r>
              <a:rPr lang="en" sz="1900">
                <a:solidFill>
                  <a:srgbClr val="015689"/>
                </a:solidFill>
                <a:latin typeface="Karla"/>
                <a:ea typeface="Karla"/>
                <a:cs typeface="Karla"/>
                <a:sym typeface="Karla"/>
              </a:rPr>
              <a:t>Income qualification required</a:t>
            </a:r>
            <a:endParaRPr sz="1900">
              <a:solidFill>
                <a:srgbClr val="015689"/>
              </a:solidFill>
              <a:latin typeface="Karla"/>
              <a:ea typeface="Karla"/>
              <a:cs typeface="Karla"/>
              <a:sym typeface="Karla"/>
            </a:endParaRPr>
          </a:p>
          <a:p>
            <a:pPr indent="0" lvl="0" marL="457200" rtl="0" algn="l">
              <a:spcBef>
                <a:spcPts val="0"/>
              </a:spcBef>
              <a:spcAft>
                <a:spcPts val="0"/>
              </a:spcAft>
              <a:buNone/>
            </a:pPr>
            <a:r>
              <a:t/>
            </a:r>
            <a:endParaRPr sz="1900">
              <a:solidFill>
                <a:srgbClr val="015689"/>
              </a:solidFill>
              <a:latin typeface="Karla"/>
              <a:ea typeface="Karla"/>
              <a:cs typeface="Karla"/>
              <a:sym typeface="Karla"/>
            </a:endParaRPr>
          </a:p>
          <a:p>
            <a:pPr indent="-349250" lvl="0" marL="457200" rtl="0" algn="l">
              <a:spcBef>
                <a:spcPts val="0"/>
              </a:spcBef>
              <a:spcAft>
                <a:spcPts val="0"/>
              </a:spcAft>
              <a:buClr>
                <a:srgbClr val="015689"/>
              </a:buClr>
              <a:buSzPts val="1900"/>
              <a:buFont typeface="Karla"/>
              <a:buChar char="●"/>
            </a:pPr>
            <a:r>
              <a:rPr lang="en" sz="1900">
                <a:solidFill>
                  <a:srgbClr val="015689"/>
                </a:solidFill>
                <a:latin typeface="Karla"/>
                <a:ea typeface="Karla"/>
                <a:cs typeface="Karla"/>
                <a:sym typeface="Karla"/>
              </a:rPr>
              <a:t>Join with no upfront cost or fees</a:t>
            </a:r>
            <a:endParaRPr sz="1900">
              <a:solidFill>
                <a:srgbClr val="015689"/>
              </a:solidFill>
              <a:latin typeface="Karla"/>
              <a:ea typeface="Karla"/>
              <a:cs typeface="Karla"/>
              <a:sym typeface="Karla"/>
            </a:endParaRPr>
          </a:p>
          <a:p>
            <a:pPr indent="0" lvl="0" marL="457200" rtl="0" algn="l">
              <a:spcBef>
                <a:spcPts val="0"/>
              </a:spcBef>
              <a:spcAft>
                <a:spcPts val="0"/>
              </a:spcAft>
              <a:buNone/>
            </a:pPr>
            <a:r>
              <a:t/>
            </a:r>
            <a:endParaRPr sz="1900">
              <a:solidFill>
                <a:srgbClr val="015689"/>
              </a:solidFill>
              <a:latin typeface="Karla"/>
              <a:ea typeface="Karla"/>
              <a:cs typeface="Karla"/>
              <a:sym typeface="Karla"/>
            </a:endParaRPr>
          </a:p>
          <a:p>
            <a:pPr indent="-349250" lvl="0" marL="457200" rtl="0" algn="l">
              <a:spcBef>
                <a:spcPts val="0"/>
              </a:spcBef>
              <a:spcAft>
                <a:spcPts val="0"/>
              </a:spcAft>
              <a:buClr>
                <a:srgbClr val="015689"/>
              </a:buClr>
              <a:buSzPts val="1900"/>
              <a:buFont typeface="Karla"/>
              <a:buChar char="●"/>
            </a:pPr>
            <a:r>
              <a:t/>
            </a:r>
            <a:endParaRPr sz="1800">
              <a:solidFill>
                <a:srgbClr val="015689"/>
              </a:solidFill>
              <a:latin typeface="Karla"/>
              <a:ea typeface="Karla"/>
              <a:cs typeface="Karla"/>
              <a:sym typeface="Karla"/>
            </a:endParaRPr>
          </a:p>
          <a:p>
            <a:pPr indent="0" lvl="0" marL="0" rtl="0" algn="l">
              <a:spcBef>
                <a:spcPts val="0"/>
              </a:spcBef>
              <a:spcAft>
                <a:spcPts val="0"/>
              </a:spcAft>
              <a:buClr>
                <a:srgbClr val="999999"/>
              </a:buClr>
              <a:buSzPts val="1600"/>
              <a:buFont typeface="Karla"/>
              <a:buNone/>
            </a:pPr>
            <a:r>
              <a:t/>
            </a:r>
            <a:endParaRPr sz="1800">
              <a:latin typeface="Karla"/>
              <a:ea typeface="Karla"/>
              <a:cs typeface="Karla"/>
              <a:sym typeface="Karla"/>
            </a:endParaRPr>
          </a:p>
          <a:p>
            <a:pPr indent="0" lvl="0" marL="457200" rtl="0" algn="l">
              <a:spcBef>
                <a:spcPts val="0"/>
              </a:spcBef>
              <a:spcAft>
                <a:spcPts val="0"/>
              </a:spcAft>
              <a:buNone/>
            </a:pPr>
            <a:r>
              <a:t/>
            </a:r>
            <a:endParaRPr>
              <a:latin typeface="Roboto"/>
              <a:ea typeface="Roboto"/>
              <a:cs typeface="Roboto"/>
              <a:sym typeface="Roboto"/>
            </a:endParaRPr>
          </a:p>
        </p:txBody>
      </p:sp>
      <p:sp>
        <p:nvSpPr>
          <p:cNvPr id="321" name="Google Shape;321;p49"/>
          <p:cNvSpPr txBox="1"/>
          <p:nvPr/>
        </p:nvSpPr>
        <p:spPr>
          <a:xfrm>
            <a:off x="448850" y="266875"/>
            <a:ext cx="6210900" cy="6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Roboto"/>
              <a:ea typeface="Roboto"/>
              <a:cs typeface="Roboto"/>
              <a:sym typeface="Roboto"/>
            </a:endParaRPr>
          </a:p>
        </p:txBody>
      </p:sp>
      <p:sp>
        <p:nvSpPr>
          <p:cNvPr id="322" name="Google Shape;322;p49"/>
          <p:cNvSpPr txBox="1"/>
          <p:nvPr/>
        </p:nvSpPr>
        <p:spPr>
          <a:xfrm>
            <a:off x="-1067650" y="266875"/>
            <a:ext cx="7727400" cy="67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015689"/>
                </a:solidFill>
                <a:latin typeface="Roboto"/>
                <a:ea typeface="Roboto"/>
                <a:cs typeface="Roboto"/>
                <a:sym typeface="Roboto"/>
              </a:rPr>
              <a:t>Benefits and How It Works</a:t>
            </a:r>
            <a:endParaRPr sz="2800">
              <a:solidFill>
                <a:srgbClr val="015689"/>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4"/>
          <p:cNvSpPr txBox="1"/>
          <p:nvPr>
            <p:ph type="title"/>
          </p:nvPr>
        </p:nvSpPr>
        <p:spPr>
          <a:xfrm>
            <a:off x="460950" y="437250"/>
            <a:ext cx="8222100" cy="767700"/>
          </a:xfrm>
          <a:prstGeom prst="rect">
            <a:avLst/>
          </a:prstGeom>
          <a:noFill/>
          <a:ln>
            <a:noFill/>
          </a:ln>
        </p:spPr>
        <p:txBody>
          <a:bodyPr anchorCtr="0" anchor="b" bIns="91400" lIns="91400" spcFirstLastPara="1" rIns="91400" wrap="square" tIns="91400">
            <a:noAutofit/>
          </a:bodyPr>
          <a:lstStyle/>
          <a:p>
            <a:pPr indent="0" lvl="0" marL="0" rtl="0" algn="l">
              <a:lnSpc>
                <a:spcPct val="100000"/>
              </a:lnSpc>
              <a:spcBef>
                <a:spcPts val="0"/>
              </a:spcBef>
              <a:spcAft>
                <a:spcPts val="0"/>
              </a:spcAft>
              <a:buSzPts val="3200"/>
              <a:buNone/>
            </a:pPr>
            <a:r>
              <a:rPr b="1" lang="en"/>
              <a:t>Overview</a:t>
            </a:r>
            <a:endParaRPr b="1"/>
          </a:p>
        </p:txBody>
      </p:sp>
      <p:sp>
        <p:nvSpPr>
          <p:cNvPr id="116" name="Google Shape;116;p24"/>
          <p:cNvSpPr txBox="1"/>
          <p:nvPr>
            <p:ph idx="1" type="body"/>
          </p:nvPr>
        </p:nvSpPr>
        <p:spPr>
          <a:xfrm>
            <a:off x="426750" y="1697500"/>
            <a:ext cx="8290500" cy="3248400"/>
          </a:xfrm>
          <a:prstGeom prst="rect">
            <a:avLst/>
          </a:prstGeom>
          <a:noFill/>
          <a:ln>
            <a:noFill/>
          </a:ln>
        </p:spPr>
        <p:txBody>
          <a:bodyPr anchorCtr="0" anchor="t" bIns="91400" lIns="91400" spcFirstLastPara="1" rIns="91400" wrap="square" tIns="91400">
            <a:noAutofit/>
          </a:bodyPr>
          <a:lstStyle/>
          <a:p>
            <a:pPr indent="-355600" lvl="0" marL="457200" rtl="0" algn="l">
              <a:lnSpc>
                <a:spcPct val="100000"/>
              </a:lnSpc>
              <a:spcBef>
                <a:spcPts val="600"/>
              </a:spcBef>
              <a:spcAft>
                <a:spcPts val="0"/>
              </a:spcAft>
              <a:buClr>
                <a:srgbClr val="00438C"/>
              </a:buClr>
              <a:buSzPts val="2000"/>
              <a:buChar char="●"/>
            </a:pPr>
            <a:r>
              <a:rPr b="1" lang="en" sz="2000">
                <a:solidFill>
                  <a:srgbClr val="00438C"/>
                </a:solidFill>
              </a:rPr>
              <a:t>What is Heat Smart Southern Tier?</a:t>
            </a:r>
            <a:endParaRPr b="1" sz="2000">
              <a:solidFill>
                <a:srgbClr val="00438C"/>
              </a:solidFill>
            </a:endParaRPr>
          </a:p>
          <a:p>
            <a:pPr indent="-355600" lvl="0" marL="457200" rtl="0" algn="l">
              <a:lnSpc>
                <a:spcPct val="100000"/>
              </a:lnSpc>
              <a:spcBef>
                <a:spcPts val="1000"/>
              </a:spcBef>
              <a:spcAft>
                <a:spcPts val="0"/>
              </a:spcAft>
              <a:buClr>
                <a:srgbClr val="00438C"/>
              </a:buClr>
              <a:buSzPts val="2000"/>
              <a:buChar char="●"/>
            </a:pPr>
            <a:r>
              <a:rPr b="1" lang="en" sz="2000">
                <a:solidFill>
                  <a:srgbClr val="00438C"/>
                </a:solidFill>
              </a:rPr>
              <a:t>Why HeatSmart?</a:t>
            </a:r>
            <a:endParaRPr b="1" sz="2000">
              <a:solidFill>
                <a:srgbClr val="00438C"/>
              </a:solidFill>
            </a:endParaRPr>
          </a:p>
          <a:p>
            <a:pPr indent="-355600" lvl="0" marL="457200" rtl="0" algn="l">
              <a:lnSpc>
                <a:spcPct val="100000"/>
              </a:lnSpc>
              <a:spcBef>
                <a:spcPts val="1000"/>
              </a:spcBef>
              <a:spcAft>
                <a:spcPts val="0"/>
              </a:spcAft>
              <a:buClr>
                <a:srgbClr val="00438C"/>
              </a:buClr>
              <a:buSzPts val="2000"/>
              <a:buChar char="●"/>
            </a:pPr>
            <a:r>
              <a:rPr b="1" lang="en" sz="2000">
                <a:solidFill>
                  <a:srgbClr val="00438C"/>
                </a:solidFill>
              </a:rPr>
              <a:t>HeatSmart Technologies </a:t>
            </a:r>
            <a:endParaRPr b="1" sz="2000">
              <a:solidFill>
                <a:schemeClr val="lt1"/>
              </a:solidFill>
            </a:endParaRPr>
          </a:p>
          <a:p>
            <a:pPr indent="-355600" lvl="1" marL="914400" rtl="0" algn="l">
              <a:lnSpc>
                <a:spcPct val="115000"/>
              </a:lnSpc>
              <a:spcBef>
                <a:spcPts val="0"/>
              </a:spcBef>
              <a:spcAft>
                <a:spcPts val="0"/>
              </a:spcAft>
              <a:buClr>
                <a:srgbClr val="00438C"/>
              </a:buClr>
              <a:buSzPts val="2000"/>
              <a:buChar char="○"/>
            </a:pPr>
            <a:r>
              <a:rPr lang="en" sz="2000">
                <a:solidFill>
                  <a:srgbClr val="00438C"/>
                </a:solidFill>
              </a:rPr>
              <a:t>Weatherization and Home Energy Assessments</a:t>
            </a:r>
            <a:endParaRPr sz="2000">
              <a:solidFill>
                <a:schemeClr val="lt1"/>
              </a:solidFill>
            </a:endParaRPr>
          </a:p>
          <a:p>
            <a:pPr indent="-355600" lvl="1" marL="914400" rtl="0" algn="l">
              <a:lnSpc>
                <a:spcPct val="115000"/>
              </a:lnSpc>
              <a:spcBef>
                <a:spcPts val="0"/>
              </a:spcBef>
              <a:spcAft>
                <a:spcPts val="0"/>
              </a:spcAft>
              <a:buClr>
                <a:srgbClr val="00438C"/>
              </a:buClr>
              <a:buSzPts val="2000"/>
              <a:buChar char="○"/>
            </a:pPr>
            <a:r>
              <a:rPr lang="en" sz="2000">
                <a:solidFill>
                  <a:srgbClr val="00438C"/>
                </a:solidFill>
              </a:rPr>
              <a:t>Heat Pump Technologies </a:t>
            </a:r>
            <a:endParaRPr sz="2000">
              <a:solidFill>
                <a:schemeClr val="lt1"/>
              </a:solidFill>
            </a:endParaRPr>
          </a:p>
          <a:p>
            <a:pPr indent="-355600" lvl="0" marL="457200" rtl="0" algn="l">
              <a:lnSpc>
                <a:spcPct val="100000"/>
              </a:lnSpc>
              <a:spcBef>
                <a:spcPts val="0"/>
              </a:spcBef>
              <a:spcAft>
                <a:spcPts val="0"/>
              </a:spcAft>
              <a:buClr>
                <a:srgbClr val="00438C"/>
              </a:buClr>
              <a:buSzPts val="2000"/>
              <a:buChar char="●"/>
            </a:pPr>
            <a:r>
              <a:rPr b="1" lang="en" sz="2000">
                <a:solidFill>
                  <a:srgbClr val="00438C"/>
                </a:solidFill>
              </a:rPr>
              <a:t>Incentives &amp; Financing</a:t>
            </a:r>
            <a:endParaRPr b="1" sz="2000">
              <a:solidFill>
                <a:srgbClr val="00438C"/>
              </a:solidFill>
            </a:endParaRPr>
          </a:p>
          <a:p>
            <a:pPr indent="-355600" lvl="0" marL="457200" rtl="0" algn="l">
              <a:lnSpc>
                <a:spcPct val="100000"/>
              </a:lnSpc>
              <a:spcBef>
                <a:spcPts val="1000"/>
              </a:spcBef>
              <a:spcAft>
                <a:spcPts val="0"/>
              </a:spcAft>
              <a:buClr>
                <a:srgbClr val="00438C"/>
              </a:buClr>
              <a:buSzPts val="2000"/>
              <a:buChar char="●"/>
            </a:pPr>
            <a:r>
              <a:rPr b="1" lang="en" sz="2000">
                <a:solidFill>
                  <a:srgbClr val="00438C"/>
                </a:solidFill>
              </a:rPr>
              <a:t>Steps for</a:t>
            </a:r>
            <a:r>
              <a:rPr b="1" lang="en" sz="2000">
                <a:solidFill>
                  <a:srgbClr val="00438C"/>
                </a:solidFill>
              </a:rPr>
              <a:t> Participating</a:t>
            </a:r>
            <a:endParaRPr b="1" sz="2000">
              <a:solidFill>
                <a:srgbClr val="00438C"/>
              </a:solidFill>
            </a:endParaRPr>
          </a:p>
          <a:p>
            <a:pPr indent="0" lvl="0" marL="457200" rtl="0" algn="l">
              <a:lnSpc>
                <a:spcPct val="100000"/>
              </a:lnSpc>
              <a:spcBef>
                <a:spcPts val="1000"/>
              </a:spcBef>
              <a:spcAft>
                <a:spcPts val="0"/>
              </a:spcAft>
              <a:buNone/>
            </a:pPr>
            <a:r>
              <a:t/>
            </a:r>
            <a:endParaRPr b="1" sz="2000">
              <a:solidFill>
                <a:srgbClr val="00438C"/>
              </a:solidFill>
            </a:endParaRPr>
          </a:p>
          <a:p>
            <a:pPr indent="0" lvl="0" marL="0" rtl="0" algn="l">
              <a:lnSpc>
                <a:spcPct val="100000"/>
              </a:lnSpc>
              <a:spcBef>
                <a:spcPts val="1000"/>
              </a:spcBef>
              <a:spcAft>
                <a:spcPts val="0"/>
              </a:spcAft>
              <a:buNone/>
            </a:pPr>
            <a:r>
              <a:t/>
            </a:r>
            <a:endParaRPr b="1" sz="2200">
              <a:solidFill>
                <a:srgbClr val="00438C"/>
              </a:solidFill>
            </a:endParaRPr>
          </a:p>
          <a:p>
            <a:pPr indent="0" lvl="0" marL="457200" rtl="0" algn="l">
              <a:lnSpc>
                <a:spcPct val="100000"/>
              </a:lnSpc>
              <a:spcBef>
                <a:spcPts val="0"/>
              </a:spcBef>
              <a:spcAft>
                <a:spcPts val="0"/>
              </a:spcAft>
              <a:buNone/>
            </a:pPr>
            <a:r>
              <a:t/>
            </a:r>
            <a:endParaRPr b="1" sz="2200">
              <a:solidFill>
                <a:srgbClr val="00438C"/>
              </a:solidFill>
            </a:endParaRPr>
          </a:p>
          <a:p>
            <a:pPr indent="0" lvl="0" marL="457200" rtl="0" algn="l">
              <a:lnSpc>
                <a:spcPct val="100000"/>
              </a:lnSpc>
              <a:spcBef>
                <a:spcPts val="0"/>
              </a:spcBef>
              <a:spcAft>
                <a:spcPts val="0"/>
              </a:spcAft>
              <a:buSzPts val="1800"/>
              <a:buNone/>
            </a:pPr>
            <a:r>
              <a:t/>
            </a:r>
            <a:endParaRPr>
              <a:solidFill>
                <a:srgbClr val="00438C"/>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5"/>
          <p:cNvSpPr txBox="1"/>
          <p:nvPr>
            <p:ph idx="4294967295" type="title"/>
          </p:nvPr>
        </p:nvSpPr>
        <p:spPr>
          <a:xfrm>
            <a:off x="192450" y="152900"/>
            <a:ext cx="7916700" cy="732300"/>
          </a:xfrm>
          <a:prstGeom prst="rect">
            <a:avLst/>
          </a:prstGeom>
          <a:noFill/>
          <a:ln>
            <a:noFill/>
          </a:ln>
        </p:spPr>
        <p:txBody>
          <a:bodyPr anchorCtr="0" anchor="b" bIns="91400" lIns="91400" spcFirstLastPara="1" rIns="91400" wrap="square" tIns="91400">
            <a:noAutofit/>
          </a:bodyPr>
          <a:lstStyle/>
          <a:p>
            <a:pPr indent="0" lvl="0" marL="0" rtl="0" algn="l">
              <a:lnSpc>
                <a:spcPct val="100000"/>
              </a:lnSpc>
              <a:spcBef>
                <a:spcPts val="0"/>
              </a:spcBef>
              <a:spcAft>
                <a:spcPts val="0"/>
              </a:spcAft>
              <a:buClr>
                <a:schemeClr val="lt1"/>
              </a:buClr>
              <a:buSzPts val="3200"/>
              <a:buFont typeface="Roboto"/>
              <a:buNone/>
            </a:pPr>
            <a:r>
              <a:rPr b="1" lang="en">
                <a:solidFill>
                  <a:srgbClr val="00438C"/>
                </a:solidFill>
              </a:rPr>
              <a:t>What is HeatSmart Southern Tier? </a:t>
            </a:r>
            <a:endParaRPr b="1">
              <a:highlight>
                <a:srgbClr val="FFFF00"/>
              </a:highlight>
            </a:endParaRPr>
          </a:p>
        </p:txBody>
      </p:sp>
      <p:sp>
        <p:nvSpPr>
          <p:cNvPr id="122" name="Google Shape;122;p25"/>
          <p:cNvSpPr txBox="1"/>
          <p:nvPr/>
        </p:nvSpPr>
        <p:spPr>
          <a:xfrm>
            <a:off x="4639900" y="968150"/>
            <a:ext cx="4274400" cy="4175400"/>
          </a:xfrm>
          <a:prstGeom prst="rect">
            <a:avLst/>
          </a:prstGeom>
          <a:noFill/>
          <a:ln>
            <a:noFill/>
          </a:ln>
        </p:spPr>
        <p:txBody>
          <a:bodyPr anchorCtr="0" anchor="ctr" bIns="91425" lIns="91425" spcFirstLastPara="1" rIns="91425" wrap="square" tIns="91425">
            <a:noAutofit/>
          </a:bodyPr>
          <a:lstStyle/>
          <a:p>
            <a:pPr indent="-336550" lvl="0" marL="457200" marR="0" rtl="0" algn="l">
              <a:lnSpc>
                <a:spcPct val="115000"/>
              </a:lnSpc>
              <a:spcBef>
                <a:spcPts val="0"/>
              </a:spcBef>
              <a:spcAft>
                <a:spcPts val="0"/>
              </a:spcAft>
              <a:buClr>
                <a:srgbClr val="00438C"/>
              </a:buClr>
              <a:buSzPts val="1700"/>
              <a:buFont typeface="Roboto"/>
              <a:buChar char="●"/>
            </a:pPr>
            <a:r>
              <a:rPr i="0" lang="en" sz="1700" u="none" cap="none" strike="noStrike">
                <a:solidFill>
                  <a:srgbClr val="00438C"/>
                </a:solidFill>
                <a:latin typeface="Roboto"/>
                <a:ea typeface="Roboto"/>
                <a:cs typeface="Roboto"/>
                <a:sym typeface="Roboto"/>
              </a:rPr>
              <a:t>HeatSmart Southern Tier (HSST) is </a:t>
            </a:r>
            <a:r>
              <a:rPr lang="en" sz="1700">
                <a:solidFill>
                  <a:srgbClr val="00438C"/>
                </a:solidFill>
                <a:latin typeface="Roboto"/>
                <a:ea typeface="Roboto"/>
                <a:cs typeface="Roboto"/>
                <a:sym typeface="Roboto"/>
              </a:rPr>
              <a:t>a </a:t>
            </a:r>
            <a:r>
              <a:rPr i="0" lang="en" sz="1700" u="none" cap="none" strike="noStrike">
                <a:solidFill>
                  <a:srgbClr val="00438C"/>
                </a:solidFill>
                <a:latin typeface="Roboto"/>
                <a:ea typeface="Roboto"/>
                <a:cs typeface="Roboto"/>
                <a:sym typeface="Roboto"/>
              </a:rPr>
              <a:t>NYSERDA-funded community outreach program that connects you to local heating and cooling and energy efficiency experts who offer the latest clean energy technologies</a:t>
            </a:r>
            <a:endParaRPr i="0" sz="1700" u="none" cap="none" strike="noStrike">
              <a:solidFill>
                <a:srgbClr val="00438C"/>
              </a:solidFill>
              <a:latin typeface="Roboto"/>
              <a:ea typeface="Roboto"/>
              <a:cs typeface="Roboto"/>
              <a:sym typeface="Roboto"/>
            </a:endParaRPr>
          </a:p>
          <a:p>
            <a:pPr indent="0" lvl="0" marL="457200" marR="0" rtl="0" algn="l">
              <a:lnSpc>
                <a:spcPct val="115000"/>
              </a:lnSpc>
              <a:spcBef>
                <a:spcPts val="0"/>
              </a:spcBef>
              <a:spcAft>
                <a:spcPts val="0"/>
              </a:spcAft>
              <a:buNone/>
            </a:pPr>
            <a:r>
              <a:t/>
            </a:r>
            <a:endParaRPr sz="1700">
              <a:solidFill>
                <a:srgbClr val="00438C"/>
              </a:solidFill>
              <a:latin typeface="Roboto"/>
              <a:ea typeface="Roboto"/>
              <a:cs typeface="Roboto"/>
              <a:sym typeface="Roboto"/>
            </a:endParaRPr>
          </a:p>
          <a:p>
            <a:pPr indent="-336550" lvl="0" marL="457200" marR="0" rtl="0" algn="l">
              <a:lnSpc>
                <a:spcPct val="115000"/>
              </a:lnSpc>
              <a:spcBef>
                <a:spcPts val="0"/>
              </a:spcBef>
              <a:spcAft>
                <a:spcPts val="0"/>
              </a:spcAft>
              <a:buClr>
                <a:srgbClr val="00438C"/>
              </a:buClr>
              <a:buSzPts val="1700"/>
              <a:buFont typeface="Roboto"/>
              <a:buChar char="●"/>
            </a:pPr>
            <a:r>
              <a:rPr lang="en" sz="1700">
                <a:solidFill>
                  <a:srgbClr val="00438C"/>
                </a:solidFill>
                <a:latin typeface="Roboto"/>
                <a:ea typeface="Roboto"/>
                <a:cs typeface="Roboto"/>
                <a:sym typeface="Roboto"/>
              </a:rPr>
              <a:t>We work to educate the public about sustainable heating and cooling systems through our workshops, webinars and tabling events</a:t>
            </a:r>
            <a:endParaRPr sz="1700">
              <a:solidFill>
                <a:srgbClr val="00438C"/>
              </a:solidFill>
              <a:latin typeface="Roboto"/>
              <a:ea typeface="Roboto"/>
              <a:cs typeface="Roboto"/>
              <a:sym typeface="Roboto"/>
            </a:endParaRPr>
          </a:p>
          <a:p>
            <a:pPr indent="0" lvl="0" marL="457200" marR="0" rtl="0" algn="l">
              <a:lnSpc>
                <a:spcPct val="115000"/>
              </a:lnSpc>
              <a:spcBef>
                <a:spcPts val="0"/>
              </a:spcBef>
              <a:spcAft>
                <a:spcPts val="0"/>
              </a:spcAft>
              <a:buClr>
                <a:srgbClr val="000000"/>
              </a:buClr>
              <a:buSzPts val="1600"/>
              <a:buFont typeface="Arial"/>
              <a:buNone/>
            </a:pPr>
            <a:r>
              <a:t/>
            </a:r>
            <a:endParaRPr i="0" sz="1600" u="none" cap="none" strike="noStrike">
              <a:solidFill>
                <a:srgbClr val="00438C"/>
              </a:solidFill>
              <a:latin typeface="Roboto"/>
              <a:ea typeface="Roboto"/>
              <a:cs typeface="Roboto"/>
              <a:sym typeface="Roboto"/>
            </a:endParaRPr>
          </a:p>
          <a:p>
            <a:pPr indent="0" lvl="0" marL="457200" marR="0" rtl="0" algn="l">
              <a:lnSpc>
                <a:spcPct val="100000"/>
              </a:lnSpc>
              <a:spcBef>
                <a:spcPts val="1600"/>
              </a:spcBef>
              <a:spcAft>
                <a:spcPts val="0"/>
              </a:spcAft>
              <a:buClr>
                <a:srgbClr val="000000"/>
              </a:buClr>
              <a:buSzPts val="1400"/>
              <a:buFont typeface="Arial"/>
              <a:buNone/>
            </a:pPr>
            <a:r>
              <a:t/>
            </a:r>
            <a:endParaRPr i="0" sz="1400" u="none" cap="none" strike="noStrike">
              <a:solidFill>
                <a:srgbClr val="00438C"/>
              </a:solidFill>
              <a:latin typeface="Roboto"/>
              <a:ea typeface="Roboto"/>
              <a:cs typeface="Roboto"/>
              <a:sym typeface="Roboto"/>
            </a:endParaRPr>
          </a:p>
        </p:txBody>
      </p:sp>
      <p:pic>
        <p:nvPicPr>
          <p:cNvPr id="123" name="Google Shape;123;p25"/>
          <p:cNvPicPr preferRelativeResize="0"/>
          <p:nvPr/>
        </p:nvPicPr>
        <p:blipFill>
          <a:blip r:embed="rId3">
            <a:alphaModFix/>
          </a:blip>
          <a:stretch>
            <a:fillRect/>
          </a:stretch>
        </p:blipFill>
        <p:spPr>
          <a:xfrm>
            <a:off x="267791" y="903736"/>
            <a:ext cx="4445654" cy="35733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6"/>
          <p:cNvSpPr txBox="1"/>
          <p:nvPr/>
        </p:nvSpPr>
        <p:spPr>
          <a:xfrm>
            <a:off x="870675" y="214688"/>
            <a:ext cx="7291800" cy="7158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2300"/>
              <a:buFont typeface="Arial"/>
              <a:buNone/>
            </a:pPr>
            <a:r>
              <a:rPr b="1" i="0" lang="en" sz="3600" u="none" cap="none" strike="noStrike">
                <a:solidFill>
                  <a:srgbClr val="FFFFFF"/>
                </a:solidFill>
                <a:latin typeface="Roboto"/>
                <a:ea typeface="Roboto"/>
                <a:cs typeface="Roboto"/>
                <a:sym typeface="Roboto"/>
              </a:rPr>
              <a:t>Where Are We Now?</a:t>
            </a:r>
            <a:endParaRPr b="1" i="0" sz="3600" u="none" cap="none" strike="noStrike">
              <a:solidFill>
                <a:srgbClr val="FFFFFF"/>
              </a:solidFill>
              <a:latin typeface="Roboto"/>
              <a:ea typeface="Roboto"/>
              <a:cs typeface="Roboto"/>
              <a:sym typeface="Roboto"/>
            </a:endParaRPr>
          </a:p>
        </p:txBody>
      </p:sp>
      <p:sp>
        <p:nvSpPr>
          <p:cNvPr id="129" name="Google Shape;129;p26"/>
          <p:cNvSpPr txBox="1"/>
          <p:nvPr/>
        </p:nvSpPr>
        <p:spPr>
          <a:xfrm>
            <a:off x="1730650" y="3300731"/>
            <a:ext cx="1665900" cy="3219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6"/>
          <p:cNvSpPr txBox="1"/>
          <p:nvPr/>
        </p:nvSpPr>
        <p:spPr>
          <a:xfrm>
            <a:off x="7203875" y="856838"/>
            <a:ext cx="1407300" cy="4026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131" name="Google Shape;131;p26"/>
          <p:cNvPicPr preferRelativeResize="0"/>
          <p:nvPr/>
        </p:nvPicPr>
        <p:blipFill>
          <a:blip r:embed="rId3">
            <a:alphaModFix/>
          </a:blip>
          <a:stretch>
            <a:fillRect/>
          </a:stretch>
        </p:blipFill>
        <p:spPr>
          <a:xfrm>
            <a:off x="870675" y="856852"/>
            <a:ext cx="7291802" cy="3828199"/>
          </a:xfrm>
          <a:prstGeom prst="rect">
            <a:avLst/>
          </a:prstGeom>
          <a:noFill/>
          <a:ln cap="flat" cmpd="sng" w="28575">
            <a:solidFill>
              <a:srgbClr val="0075BC"/>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7"/>
          <p:cNvSpPr txBox="1"/>
          <p:nvPr>
            <p:ph type="title"/>
          </p:nvPr>
        </p:nvSpPr>
        <p:spPr>
          <a:xfrm>
            <a:off x="471900" y="738725"/>
            <a:ext cx="8222100" cy="767700"/>
          </a:xfrm>
          <a:prstGeom prst="rect">
            <a:avLst/>
          </a:prstGeom>
          <a:noFill/>
          <a:ln>
            <a:noFill/>
          </a:ln>
        </p:spPr>
        <p:txBody>
          <a:bodyPr anchorCtr="0" anchor="b" bIns="91400" lIns="91400" spcFirstLastPara="1" rIns="91400" wrap="square" tIns="91400">
            <a:noAutofit/>
          </a:bodyPr>
          <a:lstStyle/>
          <a:p>
            <a:pPr indent="0" lvl="0" marL="0" marR="0" rtl="0" algn="l">
              <a:lnSpc>
                <a:spcPct val="100000"/>
              </a:lnSpc>
              <a:spcBef>
                <a:spcPts val="0"/>
              </a:spcBef>
              <a:spcAft>
                <a:spcPts val="0"/>
              </a:spcAft>
              <a:buClr>
                <a:schemeClr val="lt1"/>
              </a:buClr>
              <a:buSzPts val="3200"/>
              <a:buFont typeface="Roboto"/>
              <a:buNone/>
            </a:pPr>
            <a:r>
              <a:rPr b="1" lang="en"/>
              <a:t>Benefits of </a:t>
            </a:r>
            <a:r>
              <a:rPr b="1" i="0" lang="en" sz="3200" u="none" cap="none" strike="noStrike">
                <a:solidFill>
                  <a:schemeClr val="lt1"/>
                </a:solidFill>
              </a:rPr>
              <a:t>H</a:t>
            </a:r>
            <a:r>
              <a:rPr b="1" lang="en"/>
              <a:t>eatSmart Southern Tier</a:t>
            </a:r>
            <a:endParaRPr b="1"/>
          </a:p>
        </p:txBody>
      </p:sp>
      <p:sp>
        <p:nvSpPr>
          <p:cNvPr id="137" name="Google Shape;137;p27"/>
          <p:cNvSpPr txBox="1"/>
          <p:nvPr>
            <p:ph idx="1" type="body"/>
          </p:nvPr>
        </p:nvSpPr>
        <p:spPr>
          <a:xfrm>
            <a:off x="243400" y="1870563"/>
            <a:ext cx="4994400" cy="3015300"/>
          </a:xfrm>
          <a:prstGeom prst="rect">
            <a:avLst/>
          </a:prstGeom>
          <a:noFill/>
          <a:ln>
            <a:noFill/>
          </a:ln>
        </p:spPr>
        <p:txBody>
          <a:bodyPr anchorCtr="0" anchor="t" bIns="91400" lIns="91400" spcFirstLastPara="1" rIns="91400" wrap="square" tIns="91400">
            <a:noAutofit/>
          </a:bodyPr>
          <a:lstStyle/>
          <a:p>
            <a:pPr indent="-355600" lvl="0" marL="457200" marR="0" rtl="0" algn="l">
              <a:lnSpc>
                <a:spcPct val="100000"/>
              </a:lnSpc>
              <a:spcBef>
                <a:spcPts val="0"/>
              </a:spcBef>
              <a:spcAft>
                <a:spcPts val="0"/>
              </a:spcAft>
              <a:buClr>
                <a:srgbClr val="00438C"/>
              </a:buClr>
              <a:buSzPts val="2000"/>
              <a:buChar char="●"/>
            </a:pPr>
            <a:r>
              <a:rPr lang="en" sz="2000">
                <a:solidFill>
                  <a:srgbClr val="00438C"/>
                </a:solidFill>
              </a:rPr>
              <a:t>Reduce e</a:t>
            </a:r>
            <a:r>
              <a:rPr i="0" lang="en" sz="2000" u="none" cap="none" strike="noStrike">
                <a:solidFill>
                  <a:srgbClr val="00438C"/>
                </a:solidFill>
              </a:rPr>
              <a:t>nergy costs</a:t>
            </a:r>
            <a:endParaRPr sz="2000">
              <a:solidFill>
                <a:srgbClr val="00438C"/>
              </a:solidFill>
            </a:endParaRPr>
          </a:p>
          <a:p>
            <a:pPr indent="-355600" lvl="0" marL="457200" marR="0" rtl="0" algn="l">
              <a:lnSpc>
                <a:spcPct val="100000"/>
              </a:lnSpc>
              <a:spcBef>
                <a:spcPts val="600"/>
              </a:spcBef>
              <a:spcAft>
                <a:spcPts val="0"/>
              </a:spcAft>
              <a:buClr>
                <a:srgbClr val="00438C"/>
              </a:buClr>
              <a:buSzPts val="2000"/>
              <a:buChar char="●"/>
            </a:pPr>
            <a:r>
              <a:rPr i="0" lang="en" sz="2000" u="none" cap="none" strike="noStrike">
                <a:solidFill>
                  <a:srgbClr val="00438C"/>
                </a:solidFill>
              </a:rPr>
              <a:t>Home comfort &amp; </a:t>
            </a:r>
            <a:r>
              <a:rPr lang="en" sz="2000">
                <a:solidFill>
                  <a:srgbClr val="00438C"/>
                </a:solidFill>
              </a:rPr>
              <a:t>safety</a:t>
            </a:r>
            <a:endParaRPr sz="2000">
              <a:solidFill>
                <a:srgbClr val="00438C"/>
              </a:solidFill>
            </a:endParaRPr>
          </a:p>
          <a:p>
            <a:pPr indent="-355600" lvl="0" marL="457200" marR="0" rtl="0" algn="l">
              <a:lnSpc>
                <a:spcPct val="100000"/>
              </a:lnSpc>
              <a:spcBef>
                <a:spcPts val="600"/>
              </a:spcBef>
              <a:spcAft>
                <a:spcPts val="0"/>
              </a:spcAft>
              <a:buClr>
                <a:srgbClr val="00438C"/>
              </a:buClr>
              <a:buSzPts val="2000"/>
              <a:buChar char="●"/>
            </a:pPr>
            <a:r>
              <a:rPr lang="en" sz="2000">
                <a:solidFill>
                  <a:srgbClr val="00438C"/>
                </a:solidFill>
              </a:rPr>
              <a:t>Reduce g</a:t>
            </a:r>
            <a:r>
              <a:rPr i="0" lang="en" sz="2000" u="none" cap="none" strike="noStrike">
                <a:solidFill>
                  <a:srgbClr val="00438C"/>
                </a:solidFill>
              </a:rPr>
              <a:t>reenhouse gas emissions</a:t>
            </a:r>
            <a:endParaRPr sz="2000">
              <a:solidFill>
                <a:srgbClr val="00438C"/>
              </a:solidFill>
            </a:endParaRPr>
          </a:p>
          <a:p>
            <a:pPr indent="-355600" lvl="0" marL="457200" marR="0" rtl="0" algn="l">
              <a:lnSpc>
                <a:spcPct val="100000"/>
              </a:lnSpc>
              <a:spcBef>
                <a:spcPts val="600"/>
              </a:spcBef>
              <a:spcAft>
                <a:spcPts val="0"/>
              </a:spcAft>
              <a:buClr>
                <a:srgbClr val="00438C"/>
              </a:buClr>
              <a:buSzPts val="2000"/>
              <a:buChar char="●"/>
            </a:pPr>
            <a:r>
              <a:rPr i="0" lang="en" sz="2000" u="none" cap="none" strike="noStrike">
                <a:solidFill>
                  <a:srgbClr val="00438C"/>
                </a:solidFill>
              </a:rPr>
              <a:t>Community awareness</a:t>
            </a:r>
            <a:endParaRPr i="0" sz="2000" u="none" cap="none" strike="noStrike">
              <a:solidFill>
                <a:srgbClr val="00438C"/>
              </a:solidFill>
            </a:endParaRPr>
          </a:p>
          <a:p>
            <a:pPr indent="-355600" lvl="0" marL="457200" rtl="0" algn="l">
              <a:spcBef>
                <a:spcPts val="600"/>
              </a:spcBef>
              <a:spcAft>
                <a:spcPts val="0"/>
              </a:spcAft>
              <a:buClr>
                <a:srgbClr val="00438C"/>
              </a:buClr>
              <a:buSzPts val="2000"/>
              <a:buChar char="●"/>
            </a:pPr>
            <a:r>
              <a:rPr lang="en" sz="2000">
                <a:solidFill>
                  <a:srgbClr val="00438C"/>
                </a:solidFill>
              </a:rPr>
              <a:t>In our collaboration with the Fenton </a:t>
            </a:r>
            <a:r>
              <a:rPr b="1" lang="en" sz="2000">
                <a:solidFill>
                  <a:srgbClr val="00438C"/>
                </a:solidFill>
              </a:rPr>
              <a:t>Clean Energy Communities</a:t>
            </a:r>
            <a:r>
              <a:rPr lang="en" sz="2000">
                <a:solidFill>
                  <a:srgbClr val="00438C"/>
                </a:solidFill>
              </a:rPr>
              <a:t> program, the village can receive points toward monetary awards and other benefits</a:t>
            </a:r>
            <a:endParaRPr sz="2000">
              <a:solidFill>
                <a:srgbClr val="00438C"/>
              </a:solidFill>
            </a:endParaRPr>
          </a:p>
        </p:txBody>
      </p:sp>
      <p:pic>
        <p:nvPicPr>
          <p:cNvPr id="138" name="Google Shape;138;p27"/>
          <p:cNvPicPr preferRelativeResize="0"/>
          <p:nvPr/>
        </p:nvPicPr>
        <p:blipFill>
          <a:blip r:embed="rId3">
            <a:alphaModFix/>
          </a:blip>
          <a:stretch>
            <a:fillRect/>
          </a:stretch>
        </p:blipFill>
        <p:spPr>
          <a:xfrm>
            <a:off x="5096150" y="2130000"/>
            <a:ext cx="3901626" cy="24964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8"/>
          <p:cNvSpPr txBox="1"/>
          <p:nvPr>
            <p:ph type="title"/>
          </p:nvPr>
        </p:nvSpPr>
        <p:spPr>
          <a:xfrm>
            <a:off x="471900" y="738725"/>
            <a:ext cx="8222100" cy="767700"/>
          </a:xfrm>
          <a:prstGeom prst="rect">
            <a:avLst/>
          </a:prstGeom>
        </p:spPr>
        <p:txBody>
          <a:bodyPr anchorCtr="0" anchor="b" bIns="91400" lIns="91400" spcFirstLastPara="1" rIns="91400" wrap="square" tIns="91400">
            <a:noAutofit/>
          </a:bodyPr>
          <a:lstStyle/>
          <a:p>
            <a:pPr indent="0" lvl="0" marL="0" rtl="0" algn="l">
              <a:spcBef>
                <a:spcPts val="0"/>
              </a:spcBef>
              <a:spcAft>
                <a:spcPts val="0"/>
              </a:spcAft>
              <a:buNone/>
            </a:pPr>
            <a:r>
              <a:rPr lang="en"/>
              <a:t>Clean Energy Communities (CEC)</a:t>
            </a:r>
            <a:endParaRPr/>
          </a:p>
        </p:txBody>
      </p:sp>
      <p:sp>
        <p:nvSpPr>
          <p:cNvPr id="144" name="Google Shape;144;p28"/>
          <p:cNvSpPr txBox="1"/>
          <p:nvPr>
            <p:ph idx="1" type="body"/>
          </p:nvPr>
        </p:nvSpPr>
        <p:spPr>
          <a:xfrm>
            <a:off x="471900" y="1919075"/>
            <a:ext cx="8222100" cy="2710200"/>
          </a:xfrm>
          <a:prstGeom prst="rect">
            <a:avLst/>
          </a:prstGeom>
        </p:spPr>
        <p:txBody>
          <a:bodyPr anchorCtr="0" anchor="t" bIns="91400" lIns="91400" spcFirstLastPara="1" rIns="91400" wrap="square" tIns="91400">
            <a:noAutofit/>
          </a:bodyPr>
          <a:lstStyle/>
          <a:p>
            <a:pPr indent="-355600" lvl="0" marL="457200" rtl="0" algn="l">
              <a:spcBef>
                <a:spcPts val="0"/>
              </a:spcBef>
              <a:spcAft>
                <a:spcPts val="0"/>
              </a:spcAft>
              <a:buClr>
                <a:srgbClr val="00438C"/>
              </a:buClr>
              <a:buSzPts val="2000"/>
              <a:buChar char="●"/>
            </a:pPr>
            <a:r>
              <a:rPr lang="en" sz="2000">
                <a:solidFill>
                  <a:srgbClr val="00438C"/>
                </a:solidFill>
              </a:rPr>
              <a:t>The Clean Energy Communities program is run by NYSERDA that provides municipalities with the opportunity to be more sustainable in exchange for awards</a:t>
            </a:r>
            <a:endParaRPr sz="2000">
              <a:solidFill>
                <a:srgbClr val="00438C"/>
              </a:solidFill>
            </a:endParaRPr>
          </a:p>
          <a:p>
            <a:pPr indent="-355600" lvl="0" marL="457200" rtl="0" algn="l">
              <a:spcBef>
                <a:spcPts val="0"/>
              </a:spcBef>
              <a:spcAft>
                <a:spcPts val="0"/>
              </a:spcAft>
              <a:buClr>
                <a:srgbClr val="00438C"/>
              </a:buClr>
              <a:buSzPts val="2000"/>
              <a:buChar char="●"/>
            </a:pPr>
            <a:r>
              <a:rPr lang="en" sz="2000">
                <a:solidFill>
                  <a:srgbClr val="00438C"/>
                </a:solidFill>
              </a:rPr>
              <a:t>Communities make energy efficiency and ‘green’ improvements to earn points. Once a community has earned a certain number of points, they receive an award</a:t>
            </a:r>
            <a:endParaRPr sz="2000">
              <a:solidFill>
                <a:srgbClr val="00438C"/>
              </a:solidFill>
            </a:endParaRPr>
          </a:p>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9"/>
          <p:cNvSpPr txBox="1"/>
          <p:nvPr>
            <p:ph type="title"/>
          </p:nvPr>
        </p:nvSpPr>
        <p:spPr>
          <a:xfrm>
            <a:off x="471900" y="738725"/>
            <a:ext cx="8222100" cy="767700"/>
          </a:xfrm>
          <a:prstGeom prst="rect">
            <a:avLst/>
          </a:prstGeom>
        </p:spPr>
        <p:txBody>
          <a:bodyPr anchorCtr="0" anchor="b" bIns="91400" lIns="91400" spcFirstLastPara="1" rIns="91400" wrap="square" tIns="91400">
            <a:noAutofit/>
          </a:bodyPr>
          <a:lstStyle/>
          <a:p>
            <a:pPr indent="0" lvl="0" marL="0" rtl="0" algn="l">
              <a:spcBef>
                <a:spcPts val="0"/>
              </a:spcBef>
              <a:spcAft>
                <a:spcPts val="0"/>
              </a:spcAft>
              <a:buNone/>
            </a:pPr>
            <a:r>
              <a:rPr lang="en"/>
              <a:t>Fenton CEC</a:t>
            </a:r>
            <a:endParaRPr/>
          </a:p>
        </p:txBody>
      </p:sp>
      <p:sp>
        <p:nvSpPr>
          <p:cNvPr id="150" name="Google Shape;150;p29"/>
          <p:cNvSpPr txBox="1"/>
          <p:nvPr>
            <p:ph idx="1" type="body"/>
          </p:nvPr>
        </p:nvSpPr>
        <p:spPr>
          <a:xfrm>
            <a:off x="471900" y="1919075"/>
            <a:ext cx="8222100" cy="3017400"/>
          </a:xfrm>
          <a:prstGeom prst="rect">
            <a:avLst/>
          </a:prstGeom>
        </p:spPr>
        <p:txBody>
          <a:bodyPr anchorCtr="0" anchor="t" bIns="91400" lIns="91400" spcFirstLastPara="1" rIns="91400" wrap="square" tIns="91400">
            <a:noAutofit/>
          </a:bodyPr>
          <a:lstStyle/>
          <a:p>
            <a:pPr indent="-355600" lvl="0" marL="457200" rtl="0" algn="l">
              <a:spcBef>
                <a:spcPts val="0"/>
              </a:spcBef>
              <a:spcAft>
                <a:spcPts val="0"/>
              </a:spcAft>
              <a:buClr>
                <a:srgbClr val="00438C"/>
              </a:buClr>
              <a:buSzPts val="2000"/>
              <a:buChar char="●"/>
            </a:pPr>
            <a:r>
              <a:rPr lang="en" sz="2000">
                <a:solidFill>
                  <a:srgbClr val="00438C"/>
                </a:solidFill>
              </a:rPr>
              <a:t>Fenton is a participating Clean Energy Community and you can help support the Town’s sustainability goals!</a:t>
            </a:r>
            <a:endParaRPr sz="2000">
              <a:solidFill>
                <a:srgbClr val="00438C"/>
              </a:solidFill>
            </a:endParaRPr>
          </a:p>
          <a:p>
            <a:pPr indent="-355600" lvl="0" marL="457200" rtl="0" algn="l">
              <a:spcBef>
                <a:spcPts val="0"/>
              </a:spcBef>
              <a:spcAft>
                <a:spcPts val="0"/>
              </a:spcAft>
              <a:buClr>
                <a:srgbClr val="00438C"/>
              </a:buClr>
              <a:buSzPts val="2000"/>
              <a:buChar char="●"/>
            </a:pPr>
            <a:r>
              <a:rPr lang="en" sz="2000">
                <a:solidFill>
                  <a:srgbClr val="00438C"/>
                </a:solidFill>
              </a:rPr>
              <a:t>As residents sign up for our HeatSmart program, Fenton gets closer to reaching their clean energy goals and receiving grant money from NYS</a:t>
            </a:r>
            <a:endParaRPr sz="2000">
              <a:solidFill>
                <a:srgbClr val="00438C"/>
              </a:solidFill>
            </a:endParaRPr>
          </a:p>
          <a:p>
            <a:pPr indent="-355600" lvl="0" marL="457200" rtl="0" algn="l">
              <a:spcBef>
                <a:spcPts val="0"/>
              </a:spcBef>
              <a:spcAft>
                <a:spcPts val="0"/>
              </a:spcAft>
              <a:buClr>
                <a:srgbClr val="00438C"/>
              </a:buClr>
              <a:buSzPts val="2000"/>
              <a:buChar char="●"/>
            </a:pPr>
            <a:r>
              <a:rPr lang="en" sz="2000">
                <a:solidFill>
                  <a:srgbClr val="00438C"/>
                </a:solidFill>
              </a:rPr>
              <a:t>Getting just five residents to sign contracts for energy efficiency improvements and heat pump installations benefits CEC campaigns, such as Fenton’s</a:t>
            </a:r>
            <a:endParaRPr sz="2000">
              <a:solidFill>
                <a:srgbClr val="00438C"/>
              </a:solidFill>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0"/>
          <p:cNvSpPr txBox="1"/>
          <p:nvPr>
            <p:ph type="title"/>
          </p:nvPr>
        </p:nvSpPr>
        <p:spPr>
          <a:xfrm>
            <a:off x="471900" y="738725"/>
            <a:ext cx="8222100" cy="767700"/>
          </a:xfrm>
          <a:prstGeom prst="rect">
            <a:avLst/>
          </a:prstGeom>
        </p:spPr>
        <p:txBody>
          <a:bodyPr anchorCtr="0" anchor="b" bIns="91400" lIns="91400" spcFirstLastPara="1" rIns="91400" wrap="square" tIns="91400">
            <a:noAutofit/>
          </a:bodyPr>
          <a:lstStyle/>
          <a:p>
            <a:pPr indent="0" lvl="0" marL="0" rtl="0" algn="l">
              <a:spcBef>
                <a:spcPts val="600"/>
              </a:spcBef>
              <a:spcAft>
                <a:spcPts val="0"/>
              </a:spcAft>
              <a:buNone/>
            </a:pPr>
            <a:r>
              <a:rPr b="1" lang="en" sz="3000">
                <a:solidFill>
                  <a:srgbClr val="FFFFFF"/>
                </a:solidFill>
              </a:rPr>
              <a:t>HeatSmart Southern Tier Program Covers: </a:t>
            </a:r>
            <a:endParaRPr b="1" sz="3000">
              <a:solidFill>
                <a:srgbClr val="FFFFFF"/>
              </a:solidFill>
            </a:endParaRPr>
          </a:p>
        </p:txBody>
      </p:sp>
      <p:sp>
        <p:nvSpPr>
          <p:cNvPr id="156" name="Google Shape;156;p30"/>
          <p:cNvSpPr txBox="1"/>
          <p:nvPr>
            <p:ph idx="1" type="body"/>
          </p:nvPr>
        </p:nvSpPr>
        <p:spPr>
          <a:xfrm>
            <a:off x="4824000" y="1950100"/>
            <a:ext cx="4112700" cy="2980200"/>
          </a:xfrm>
          <a:prstGeom prst="rect">
            <a:avLst/>
          </a:prstGeom>
        </p:spPr>
        <p:txBody>
          <a:bodyPr anchorCtr="0" anchor="t" bIns="91400" lIns="91400" spcFirstLastPara="1" rIns="91400" wrap="square" tIns="91400">
            <a:noAutofit/>
          </a:bodyPr>
          <a:lstStyle/>
          <a:p>
            <a:pPr indent="-355600" lvl="0" marL="457200" rtl="0" algn="l">
              <a:lnSpc>
                <a:spcPct val="100000"/>
              </a:lnSpc>
              <a:spcBef>
                <a:spcPts val="0"/>
              </a:spcBef>
              <a:spcAft>
                <a:spcPts val="0"/>
              </a:spcAft>
              <a:buClr>
                <a:srgbClr val="00438C"/>
              </a:buClr>
              <a:buSzPts val="2000"/>
              <a:buChar char="●"/>
            </a:pPr>
            <a:r>
              <a:rPr lang="en" sz="2400">
                <a:solidFill>
                  <a:srgbClr val="00438C"/>
                </a:solidFill>
              </a:rPr>
              <a:t>Weatherization</a:t>
            </a:r>
            <a:endParaRPr sz="2400">
              <a:solidFill>
                <a:srgbClr val="00438C"/>
              </a:solidFill>
            </a:endParaRPr>
          </a:p>
          <a:p>
            <a:pPr indent="-355600" lvl="0" marL="457200" rtl="0" algn="l">
              <a:lnSpc>
                <a:spcPct val="100000"/>
              </a:lnSpc>
              <a:spcBef>
                <a:spcPts val="1000"/>
              </a:spcBef>
              <a:spcAft>
                <a:spcPts val="0"/>
              </a:spcAft>
              <a:buClr>
                <a:srgbClr val="00438C"/>
              </a:buClr>
              <a:buSzPts val="2000"/>
              <a:buChar char="●"/>
            </a:pPr>
            <a:r>
              <a:rPr lang="en" sz="2400">
                <a:solidFill>
                  <a:srgbClr val="00438C"/>
                </a:solidFill>
              </a:rPr>
              <a:t>Heat Pumps</a:t>
            </a:r>
            <a:endParaRPr sz="2400">
              <a:solidFill>
                <a:srgbClr val="00438C"/>
              </a:solidFill>
            </a:endParaRPr>
          </a:p>
          <a:p>
            <a:pPr indent="-355600" lvl="1" marL="914400" rtl="0" algn="l">
              <a:lnSpc>
                <a:spcPct val="100000"/>
              </a:lnSpc>
              <a:spcBef>
                <a:spcPts val="1000"/>
              </a:spcBef>
              <a:spcAft>
                <a:spcPts val="0"/>
              </a:spcAft>
              <a:buClr>
                <a:srgbClr val="00438C"/>
              </a:buClr>
              <a:buSzPts val="2000"/>
              <a:buChar char="○"/>
            </a:pPr>
            <a:r>
              <a:rPr lang="en" sz="2400">
                <a:solidFill>
                  <a:srgbClr val="00438C"/>
                </a:solidFill>
              </a:rPr>
              <a:t>Ground Source </a:t>
            </a:r>
            <a:endParaRPr sz="2400">
              <a:solidFill>
                <a:srgbClr val="00438C"/>
              </a:solidFill>
            </a:endParaRPr>
          </a:p>
          <a:p>
            <a:pPr indent="-355600" lvl="1" marL="914400" rtl="0" algn="l">
              <a:lnSpc>
                <a:spcPct val="100000"/>
              </a:lnSpc>
              <a:spcBef>
                <a:spcPts val="0"/>
              </a:spcBef>
              <a:spcAft>
                <a:spcPts val="0"/>
              </a:spcAft>
              <a:buClr>
                <a:srgbClr val="00438C"/>
              </a:buClr>
              <a:buSzPts val="2000"/>
              <a:buChar char="○"/>
            </a:pPr>
            <a:r>
              <a:rPr lang="en" sz="2400">
                <a:solidFill>
                  <a:srgbClr val="00438C"/>
                </a:solidFill>
              </a:rPr>
              <a:t>Air Source</a:t>
            </a:r>
            <a:endParaRPr sz="2400">
              <a:solidFill>
                <a:srgbClr val="00438C"/>
              </a:solidFill>
            </a:endParaRPr>
          </a:p>
          <a:p>
            <a:pPr indent="-355600" lvl="1" marL="914400" rtl="0" algn="l">
              <a:lnSpc>
                <a:spcPct val="100000"/>
              </a:lnSpc>
              <a:spcBef>
                <a:spcPts val="0"/>
              </a:spcBef>
              <a:spcAft>
                <a:spcPts val="0"/>
              </a:spcAft>
              <a:buClr>
                <a:srgbClr val="00438C"/>
              </a:buClr>
              <a:buSzPts val="2000"/>
              <a:buChar char="○"/>
            </a:pPr>
            <a:r>
              <a:rPr lang="en" sz="2400">
                <a:solidFill>
                  <a:srgbClr val="00438C"/>
                </a:solidFill>
              </a:rPr>
              <a:t>Water Heater</a:t>
            </a:r>
            <a:endParaRPr sz="2400">
              <a:solidFill>
                <a:srgbClr val="00438C"/>
              </a:solidFill>
            </a:endParaRPr>
          </a:p>
          <a:p>
            <a:pPr indent="0" lvl="0" marL="0" rtl="0" algn="l">
              <a:spcBef>
                <a:spcPts val="0"/>
              </a:spcBef>
              <a:spcAft>
                <a:spcPts val="0"/>
              </a:spcAft>
              <a:buNone/>
            </a:pPr>
            <a:r>
              <a:t/>
            </a:r>
            <a:endParaRPr/>
          </a:p>
        </p:txBody>
      </p:sp>
      <p:pic>
        <p:nvPicPr>
          <p:cNvPr id="157" name="Google Shape;157;p30"/>
          <p:cNvPicPr preferRelativeResize="0"/>
          <p:nvPr/>
        </p:nvPicPr>
        <p:blipFill>
          <a:blip r:embed="rId3">
            <a:alphaModFix/>
          </a:blip>
          <a:stretch>
            <a:fillRect/>
          </a:stretch>
        </p:blipFill>
        <p:spPr>
          <a:xfrm>
            <a:off x="204375" y="2705216"/>
            <a:ext cx="2257425" cy="1737159"/>
          </a:xfrm>
          <a:prstGeom prst="rect">
            <a:avLst/>
          </a:prstGeom>
          <a:noFill/>
          <a:ln>
            <a:noFill/>
          </a:ln>
        </p:spPr>
      </p:pic>
      <p:pic>
        <p:nvPicPr>
          <p:cNvPr id="158" name="Google Shape;158;p30"/>
          <p:cNvPicPr preferRelativeResize="0"/>
          <p:nvPr/>
        </p:nvPicPr>
        <p:blipFill>
          <a:blip r:embed="rId4">
            <a:alphaModFix/>
          </a:blip>
          <a:stretch>
            <a:fillRect/>
          </a:stretch>
        </p:blipFill>
        <p:spPr>
          <a:xfrm>
            <a:off x="2919073" y="2746100"/>
            <a:ext cx="1850625" cy="1655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